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0" r:id="rId5"/>
    <p:sldId id="259"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F31CB-5DF2-47F1-9B0A-7F4B6E13D0C2}" type="doc">
      <dgm:prSet loTypeId="urn:microsoft.com/office/officeart/2005/8/layout/chevron2" loCatId="process" qsTypeId="urn:microsoft.com/office/officeart/2005/8/quickstyle/3d4" qsCatId="3D" csTypeId="urn:microsoft.com/office/officeart/2005/8/colors/accent1_2" csCatId="accent1" phldr="1"/>
      <dgm:spPr/>
      <dgm:t>
        <a:bodyPr/>
        <a:lstStyle/>
        <a:p>
          <a:endParaRPr lang="ru-RU"/>
        </a:p>
      </dgm:t>
    </dgm:pt>
    <dgm:pt modelId="{6E63B6B0-2E6F-40D1-B411-E3198946F8F4}">
      <dgm:prSet/>
      <dgm:spPr/>
      <dgm:t>
        <a:bodyPr/>
        <a:lstStyle/>
        <a:p>
          <a:pPr rtl="0"/>
          <a:endParaRPr lang="ru-RU" dirty="0"/>
        </a:p>
      </dgm:t>
    </dgm:pt>
    <dgm:pt modelId="{04E4574E-FCA5-4FA6-856C-8D39CA4A7A85}" type="parTrans" cxnId="{2BF841A3-C405-4FC4-B392-B638C048FE40}">
      <dgm:prSet/>
      <dgm:spPr/>
      <dgm:t>
        <a:bodyPr/>
        <a:lstStyle/>
        <a:p>
          <a:endParaRPr lang="ru-RU"/>
        </a:p>
      </dgm:t>
    </dgm:pt>
    <dgm:pt modelId="{44EC0532-0968-40E0-88A5-6A9A379F79E9}" type="sibTrans" cxnId="{2BF841A3-C405-4FC4-B392-B638C048FE40}">
      <dgm:prSet/>
      <dgm:spPr/>
      <dgm:t>
        <a:bodyPr/>
        <a:lstStyle/>
        <a:p>
          <a:endParaRPr lang="ru-RU"/>
        </a:p>
      </dgm:t>
    </dgm:pt>
    <dgm:pt modelId="{4019CE0C-376C-4ADF-A7CE-4FFE3B415224}">
      <dgm:prSet/>
      <dgm:spPr/>
      <dgm:t>
        <a:bodyPr/>
        <a:lstStyle/>
        <a:p>
          <a:pPr rtl="0"/>
          <a:endParaRPr lang="ru-RU" dirty="0"/>
        </a:p>
      </dgm:t>
    </dgm:pt>
    <dgm:pt modelId="{0F2CF7F5-8369-4C09-9B08-FBF390BA2C24}" type="parTrans" cxnId="{13E11DB3-1578-454B-92EC-3E90FDD26129}">
      <dgm:prSet/>
      <dgm:spPr/>
      <dgm:t>
        <a:bodyPr/>
        <a:lstStyle/>
        <a:p>
          <a:endParaRPr lang="ru-RU"/>
        </a:p>
      </dgm:t>
    </dgm:pt>
    <dgm:pt modelId="{538BDE6A-4A04-4D47-AF2C-B55935B702C2}" type="sibTrans" cxnId="{13E11DB3-1578-454B-92EC-3E90FDD26129}">
      <dgm:prSet/>
      <dgm:spPr/>
      <dgm:t>
        <a:bodyPr/>
        <a:lstStyle/>
        <a:p>
          <a:endParaRPr lang="ru-RU"/>
        </a:p>
      </dgm:t>
    </dgm:pt>
    <dgm:pt modelId="{372134A6-1BBE-4508-B364-957A1EE8F9C8}">
      <dgm:prSet/>
      <dgm:spPr/>
      <dgm:t>
        <a:bodyPr/>
        <a:lstStyle/>
        <a:p>
          <a:pPr rtl="0"/>
          <a:endParaRPr lang="ru-RU" b="1" dirty="0" smtClean="0"/>
        </a:p>
        <a:p>
          <a:pPr rtl="0"/>
          <a:endParaRPr lang="ru-RU" b="1" dirty="0" smtClean="0"/>
        </a:p>
        <a:p>
          <a:pPr rtl="0"/>
          <a:endParaRPr lang="ru-RU" b="1" dirty="0" smtClean="0"/>
        </a:p>
        <a:p>
          <a:pPr rtl="0"/>
          <a:endParaRPr lang="ru-RU" b="1" dirty="0" smtClean="0"/>
        </a:p>
        <a:p>
          <a:pPr rtl="0"/>
          <a:endParaRPr lang="ru-RU" b="1" dirty="0" smtClean="0"/>
        </a:p>
        <a:p>
          <a:pPr rtl="0"/>
          <a:endParaRPr lang="ru-RU" b="1" dirty="0" smtClean="0"/>
        </a:p>
        <a:p>
          <a:pPr rtl="0"/>
          <a:endParaRPr lang="ru-RU" b="1" dirty="0" smtClean="0"/>
        </a:p>
        <a:p>
          <a:pPr rtl="0"/>
          <a:endParaRPr lang="ru-RU" b="1" dirty="0" smtClean="0"/>
        </a:p>
        <a:p>
          <a:pPr rtl="0"/>
          <a:endParaRPr lang="ru-RU" b="1" dirty="0" smtClean="0"/>
        </a:p>
        <a:p>
          <a:pPr rtl="0"/>
          <a:endParaRPr lang="ru-RU" b="1" dirty="0" smtClean="0"/>
        </a:p>
        <a:p>
          <a:pPr rtl="0"/>
          <a:endParaRPr lang="ru-RU" b="1" dirty="0" smtClean="0"/>
        </a:p>
        <a:p>
          <a:pPr rtl="0"/>
          <a:endParaRPr lang="ru-RU" b="1" dirty="0" smtClean="0"/>
        </a:p>
        <a:p>
          <a:pPr rtl="0"/>
          <a:endParaRPr lang="ru-RU" b="1" dirty="0" smtClean="0"/>
        </a:p>
        <a:p>
          <a:pPr rtl="0"/>
          <a:endParaRPr lang="ru-RU" b="1" dirty="0" smtClean="0"/>
        </a:p>
        <a:p>
          <a:pPr rtl="0"/>
          <a:endParaRPr lang="ru-RU" b="1" dirty="0" smtClean="0"/>
        </a:p>
        <a:p>
          <a:pPr rtl="0"/>
          <a:endParaRPr lang="ru-RU" b="1" dirty="0" smtClean="0"/>
        </a:p>
        <a:p>
          <a:pPr rtl="0"/>
          <a:endParaRPr lang="ru-RU" b="1" dirty="0"/>
        </a:p>
      </dgm:t>
    </dgm:pt>
    <dgm:pt modelId="{E9645A9E-C1BD-4F86-80E2-1A404A83BF05}" type="parTrans" cxnId="{B3B6A85E-05EA-480F-8C60-03D7BD7DF083}">
      <dgm:prSet/>
      <dgm:spPr/>
      <dgm:t>
        <a:bodyPr/>
        <a:lstStyle/>
        <a:p>
          <a:endParaRPr lang="ru-RU"/>
        </a:p>
      </dgm:t>
    </dgm:pt>
    <dgm:pt modelId="{A53D2477-8CEF-432E-B756-EE770C4732E7}" type="sibTrans" cxnId="{B3B6A85E-05EA-480F-8C60-03D7BD7DF083}">
      <dgm:prSet/>
      <dgm:spPr/>
      <dgm:t>
        <a:bodyPr/>
        <a:lstStyle/>
        <a:p>
          <a:endParaRPr lang="ru-RU"/>
        </a:p>
      </dgm:t>
    </dgm:pt>
    <dgm:pt modelId="{42243268-B21D-4680-8B7C-B81292CA9765}">
      <dgm:prSet custT="1"/>
      <dgm:spPr/>
      <dgm:t>
        <a:bodyPr/>
        <a:lstStyle/>
        <a:p>
          <a:r>
            <a:rPr lang="ru-RU" sz="1800" b="1" dirty="0" smtClean="0">
              <a:solidFill>
                <a:srgbClr val="002060"/>
              </a:solidFill>
              <a:latin typeface="Times New Roman" pitchFamily="18" charset="0"/>
              <a:cs typeface="Times New Roman" pitchFamily="18" charset="0"/>
            </a:rPr>
            <a:t>Сформирована</a:t>
          </a:r>
          <a:r>
            <a:rPr lang="ru-RU" sz="1800" b="1" baseline="0" dirty="0" smtClean="0">
              <a:solidFill>
                <a:srgbClr val="002060"/>
              </a:solidFill>
              <a:latin typeface="Times New Roman" pitchFamily="18" charset="0"/>
              <a:cs typeface="Times New Roman" pitchFamily="18" charset="0"/>
            </a:rPr>
            <a:t> команда проекта</a:t>
          </a:r>
          <a:endParaRPr lang="ru-RU" sz="1800" b="1" dirty="0">
            <a:solidFill>
              <a:srgbClr val="002060"/>
            </a:solidFill>
            <a:latin typeface="Times New Roman" pitchFamily="18" charset="0"/>
            <a:cs typeface="Times New Roman" pitchFamily="18" charset="0"/>
          </a:endParaRPr>
        </a:p>
      </dgm:t>
    </dgm:pt>
    <dgm:pt modelId="{C7706E5A-A34B-4096-9500-7BA5A47E3068}" type="parTrans" cxnId="{354D46FA-23A6-470B-B03F-58E464C2C891}">
      <dgm:prSet/>
      <dgm:spPr/>
      <dgm:t>
        <a:bodyPr/>
        <a:lstStyle/>
        <a:p>
          <a:endParaRPr lang="ru-RU"/>
        </a:p>
      </dgm:t>
    </dgm:pt>
    <dgm:pt modelId="{4EBB1FB4-6BE2-4A1F-8A2D-40BA4AE23DA4}" type="sibTrans" cxnId="{354D46FA-23A6-470B-B03F-58E464C2C891}">
      <dgm:prSet/>
      <dgm:spPr/>
      <dgm:t>
        <a:bodyPr/>
        <a:lstStyle/>
        <a:p>
          <a:endParaRPr lang="ru-RU"/>
        </a:p>
      </dgm:t>
    </dgm:pt>
    <dgm:pt modelId="{6E8E8650-ADF6-4A0D-B072-B5FE8000459A}">
      <dgm:prSet custT="1"/>
      <dgm:spPr/>
      <dgm:t>
        <a:bodyPr/>
        <a:lstStyle/>
        <a:p>
          <a:r>
            <a:rPr lang="ru-RU" sz="1800" b="1" dirty="0" smtClean="0">
              <a:solidFill>
                <a:srgbClr val="002060"/>
              </a:solidFill>
              <a:latin typeface="Times New Roman" pitchFamily="18" charset="0"/>
              <a:cs typeface="Times New Roman" pitchFamily="18" charset="0"/>
            </a:rPr>
            <a:t>Проведена диагностика текущего состояния поликлиники и определены цели улучшения, на основе которых разработан паспорт проекта по улучшению</a:t>
          </a:r>
          <a:endParaRPr lang="ru-RU" sz="1800" b="1" dirty="0">
            <a:solidFill>
              <a:srgbClr val="002060"/>
            </a:solidFill>
            <a:latin typeface="Times New Roman" pitchFamily="18" charset="0"/>
            <a:cs typeface="Times New Roman" pitchFamily="18" charset="0"/>
          </a:endParaRPr>
        </a:p>
      </dgm:t>
    </dgm:pt>
    <dgm:pt modelId="{EC77DF3A-462E-4D9B-A317-BBDBAF638B06}" type="parTrans" cxnId="{3BFD5922-88FB-4411-9CE1-01FBB268A098}">
      <dgm:prSet/>
      <dgm:spPr/>
      <dgm:t>
        <a:bodyPr/>
        <a:lstStyle/>
        <a:p>
          <a:endParaRPr lang="ru-RU"/>
        </a:p>
      </dgm:t>
    </dgm:pt>
    <dgm:pt modelId="{90236C60-B34E-4D23-9600-480E94D2CFD3}" type="sibTrans" cxnId="{3BFD5922-88FB-4411-9CE1-01FBB268A098}">
      <dgm:prSet/>
      <dgm:spPr/>
      <dgm:t>
        <a:bodyPr/>
        <a:lstStyle/>
        <a:p>
          <a:endParaRPr lang="ru-RU"/>
        </a:p>
      </dgm:t>
    </dgm:pt>
    <dgm:pt modelId="{1BC4E136-65AF-4376-80B2-1A3E60CC7F5B}">
      <dgm:prSet custT="1"/>
      <dgm:spPr/>
      <dgm:t>
        <a:bodyPr/>
        <a:lstStyle/>
        <a:p>
          <a:pPr rtl="0"/>
          <a:r>
            <a:rPr lang="ru-RU" sz="1800" b="1" dirty="0" smtClean="0">
              <a:solidFill>
                <a:srgbClr val="002060"/>
              </a:solidFill>
              <a:latin typeface="Times New Roman" pitchFamily="18" charset="0"/>
              <a:cs typeface="Times New Roman" pitchFamily="18" charset="0"/>
            </a:rPr>
            <a:t>Определены направления (процессы), требующие оптимизации и совершенствования </a:t>
          </a:r>
          <a:endParaRPr lang="ru-RU" sz="1800" dirty="0">
            <a:solidFill>
              <a:srgbClr val="002060"/>
            </a:solidFill>
            <a:latin typeface="Times New Roman" pitchFamily="18" charset="0"/>
            <a:cs typeface="Times New Roman" pitchFamily="18" charset="0"/>
          </a:endParaRPr>
        </a:p>
      </dgm:t>
    </dgm:pt>
    <dgm:pt modelId="{83CEF485-8C25-4B10-B07D-C90FDA8F8BAD}" type="sibTrans" cxnId="{BD3BA642-6E11-4C31-9F1B-41099B47D02A}">
      <dgm:prSet/>
      <dgm:spPr/>
      <dgm:t>
        <a:bodyPr/>
        <a:lstStyle/>
        <a:p>
          <a:endParaRPr lang="ru-RU"/>
        </a:p>
      </dgm:t>
    </dgm:pt>
    <dgm:pt modelId="{46ACD024-08BF-4670-9637-182C67DD4CFE}" type="parTrans" cxnId="{BD3BA642-6E11-4C31-9F1B-41099B47D02A}">
      <dgm:prSet/>
      <dgm:spPr/>
      <dgm:t>
        <a:bodyPr/>
        <a:lstStyle/>
        <a:p>
          <a:endParaRPr lang="ru-RU"/>
        </a:p>
      </dgm:t>
    </dgm:pt>
    <dgm:pt modelId="{612F47EA-E497-437B-97DB-6FEF8D7FF64C}" type="pres">
      <dgm:prSet presAssocID="{BBCF31CB-5DF2-47F1-9B0A-7F4B6E13D0C2}" presName="linearFlow" presStyleCnt="0">
        <dgm:presLayoutVars>
          <dgm:dir/>
          <dgm:animLvl val="lvl"/>
          <dgm:resizeHandles val="exact"/>
        </dgm:presLayoutVars>
      </dgm:prSet>
      <dgm:spPr/>
      <dgm:t>
        <a:bodyPr/>
        <a:lstStyle/>
        <a:p>
          <a:endParaRPr lang="ru-RU"/>
        </a:p>
      </dgm:t>
    </dgm:pt>
    <dgm:pt modelId="{703A87C1-6BC7-4F1D-940B-D14CBDC92197}" type="pres">
      <dgm:prSet presAssocID="{6E63B6B0-2E6F-40D1-B411-E3198946F8F4}" presName="composite" presStyleCnt="0"/>
      <dgm:spPr/>
      <dgm:t>
        <a:bodyPr/>
        <a:lstStyle/>
        <a:p>
          <a:endParaRPr lang="ru-RU"/>
        </a:p>
      </dgm:t>
    </dgm:pt>
    <dgm:pt modelId="{7E398DB9-CA0B-4973-ACA0-FAEC65E62FA7}" type="pres">
      <dgm:prSet presAssocID="{6E63B6B0-2E6F-40D1-B411-E3198946F8F4}" presName="parentText" presStyleLbl="alignNode1" presStyleIdx="0" presStyleCnt="3">
        <dgm:presLayoutVars>
          <dgm:chMax val="1"/>
          <dgm:bulletEnabled val="1"/>
        </dgm:presLayoutVars>
      </dgm:prSet>
      <dgm:spPr/>
      <dgm:t>
        <a:bodyPr/>
        <a:lstStyle/>
        <a:p>
          <a:endParaRPr lang="ru-RU"/>
        </a:p>
      </dgm:t>
    </dgm:pt>
    <dgm:pt modelId="{069DEB35-EF62-49D1-8085-E32324779A70}" type="pres">
      <dgm:prSet presAssocID="{6E63B6B0-2E6F-40D1-B411-E3198946F8F4}" presName="descendantText" presStyleLbl="alignAcc1" presStyleIdx="0" presStyleCnt="3" custScaleY="100000">
        <dgm:presLayoutVars>
          <dgm:bulletEnabled val="1"/>
        </dgm:presLayoutVars>
      </dgm:prSet>
      <dgm:spPr/>
      <dgm:t>
        <a:bodyPr/>
        <a:lstStyle/>
        <a:p>
          <a:endParaRPr lang="ru-RU"/>
        </a:p>
      </dgm:t>
    </dgm:pt>
    <dgm:pt modelId="{57D6DD2F-9176-4AB1-8724-8611EF992664}" type="pres">
      <dgm:prSet presAssocID="{44EC0532-0968-40E0-88A5-6A9A379F79E9}" presName="sp" presStyleCnt="0"/>
      <dgm:spPr/>
      <dgm:t>
        <a:bodyPr/>
        <a:lstStyle/>
        <a:p>
          <a:endParaRPr lang="ru-RU"/>
        </a:p>
      </dgm:t>
    </dgm:pt>
    <dgm:pt modelId="{6ABC7309-04F4-4E64-B9C8-4D8EB9C4CEDB}" type="pres">
      <dgm:prSet presAssocID="{4019CE0C-376C-4ADF-A7CE-4FFE3B415224}" presName="composite" presStyleCnt="0"/>
      <dgm:spPr/>
      <dgm:t>
        <a:bodyPr/>
        <a:lstStyle/>
        <a:p>
          <a:endParaRPr lang="ru-RU"/>
        </a:p>
      </dgm:t>
    </dgm:pt>
    <dgm:pt modelId="{275C068D-C671-4637-9C19-E2385475FBF3}" type="pres">
      <dgm:prSet presAssocID="{4019CE0C-376C-4ADF-A7CE-4FFE3B415224}" presName="parentText" presStyleLbl="alignNode1" presStyleIdx="1" presStyleCnt="3" custLinFactNeighborX="3808" custLinFactNeighborY="899">
        <dgm:presLayoutVars>
          <dgm:chMax val="1"/>
          <dgm:bulletEnabled val="1"/>
        </dgm:presLayoutVars>
      </dgm:prSet>
      <dgm:spPr/>
      <dgm:t>
        <a:bodyPr/>
        <a:lstStyle/>
        <a:p>
          <a:endParaRPr lang="ru-RU"/>
        </a:p>
      </dgm:t>
    </dgm:pt>
    <dgm:pt modelId="{CD88DEB9-5306-4D88-9589-2F7194EB8A5A}" type="pres">
      <dgm:prSet presAssocID="{4019CE0C-376C-4ADF-A7CE-4FFE3B415224}" presName="descendantText" presStyleLbl="alignAcc1" presStyleIdx="1" presStyleCnt="3" custScaleX="99450" custScaleY="90266" custLinFactNeighborX="1266" custLinFactNeighborY="4383">
        <dgm:presLayoutVars>
          <dgm:bulletEnabled val="1"/>
        </dgm:presLayoutVars>
      </dgm:prSet>
      <dgm:spPr/>
      <dgm:t>
        <a:bodyPr/>
        <a:lstStyle/>
        <a:p>
          <a:endParaRPr lang="ru-RU"/>
        </a:p>
      </dgm:t>
    </dgm:pt>
    <dgm:pt modelId="{1B673F36-24C3-4385-8B49-41B8CA37CDB3}" type="pres">
      <dgm:prSet presAssocID="{538BDE6A-4A04-4D47-AF2C-B55935B702C2}" presName="sp" presStyleCnt="0"/>
      <dgm:spPr/>
      <dgm:t>
        <a:bodyPr/>
        <a:lstStyle/>
        <a:p>
          <a:endParaRPr lang="ru-RU"/>
        </a:p>
      </dgm:t>
    </dgm:pt>
    <dgm:pt modelId="{E1002C4A-F67E-4B8C-8D5C-14119B5A0746}" type="pres">
      <dgm:prSet presAssocID="{372134A6-1BBE-4508-B364-957A1EE8F9C8}" presName="composite" presStyleCnt="0"/>
      <dgm:spPr/>
      <dgm:t>
        <a:bodyPr/>
        <a:lstStyle/>
        <a:p>
          <a:endParaRPr lang="ru-RU"/>
        </a:p>
      </dgm:t>
    </dgm:pt>
    <dgm:pt modelId="{5B6E7D46-154C-4017-9F07-450A29498298}" type="pres">
      <dgm:prSet presAssocID="{372134A6-1BBE-4508-B364-957A1EE8F9C8}" presName="parentText" presStyleLbl="alignNode1" presStyleIdx="2" presStyleCnt="3">
        <dgm:presLayoutVars>
          <dgm:chMax val="1"/>
          <dgm:bulletEnabled val="1"/>
        </dgm:presLayoutVars>
      </dgm:prSet>
      <dgm:spPr/>
      <dgm:t>
        <a:bodyPr/>
        <a:lstStyle/>
        <a:p>
          <a:endParaRPr lang="ru-RU"/>
        </a:p>
      </dgm:t>
    </dgm:pt>
    <dgm:pt modelId="{3927D951-3104-443D-89D6-ABAD3C8D4088}" type="pres">
      <dgm:prSet presAssocID="{372134A6-1BBE-4508-B364-957A1EE8F9C8}" presName="descendantText" presStyleLbl="alignAcc1" presStyleIdx="2" presStyleCnt="3" custLinFactNeighborX="275" custLinFactNeighborY="-3687">
        <dgm:presLayoutVars>
          <dgm:bulletEnabled val="1"/>
        </dgm:presLayoutVars>
      </dgm:prSet>
      <dgm:spPr/>
      <dgm:t>
        <a:bodyPr/>
        <a:lstStyle/>
        <a:p>
          <a:endParaRPr lang="ru-RU"/>
        </a:p>
      </dgm:t>
    </dgm:pt>
  </dgm:ptLst>
  <dgm:cxnLst>
    <dgm:cxn modelId="{2BF841A3-C405-4FC4-B392-B638C048FE40}" srcId="{BBCF31CB-5DF2-47F1-9B0A-7F4B6E13D0C2}" destId="{6E63B6B0-2E6F-40D1-B411-E3198946F8F4}" srcOrd="0" destOrd="0" parTransId="{04E4574E-FCA5-4FA6-856C-8D39CA4A7A85}" sibTransId="{44EC0532-0968-40E0-88A5-6A9A379F79E9}"/>
    <dgm:cxn modelId="{669689CF-C534-4A9B-AD33-91B51AD2301A}" type="presOf" srcId="{372134A6-1BBE-4508-B364-957A1EE8F9C8}" destId="{5B6E7D46-154C-4017-9F07-450A29498298}" srcOrd="0" destOrd="0" presId="urn:microsoft.com/office/officeart/2005/8/layout/chevron2"/>
    <dgm:cxn modelId="{B3B6A85E-05EA-480F-8C60-03D7BD7DF083}" srcId="{BBCF31CB-5DF2-47F1-9B0A-7F4B6E13D0C2}" destId="{372134A6-1BBE-4508-B364-957A1EE8F9C8}" srcOrd="2" destOrd="0" parTransId="{E9645A9E-C1BD-4F86-80E2-1A404A83BF05}" sibTransId="{A53D2477-8CEF-432E-B756-EE770C4732E7}"/>
    <dgm:cxn modelId="{3BFD5922-88FB-4411-9CE1-01FBB268A098}" srcId="{372134A6-1BBE-4508-B364-957A1EE8F9C8}" destId="{6E8E8650-ADF6-4A0D-B072-B5FE8000459A}" srcOrd="0" destOrd="0" parTransId="{EC77DF3A-462E-4D9B-A317-BBDBAF638B06}" sibTransId="{90236C60-B34E-4D23-9600-480E94D2CFD3}"/>
    <dgm:cxn modelId="{354D46FA-23A6-470B-B03F-58E464C2C891}" srcId="{6E63B6B0-2E6F-40D1-B411-E3198946F8F4}" destId="{42243268-B21D-4680-8B7C-B81292CA9765}" srcOrd="0" destOrd="0" parTransId="{C7706E5A-A34B-4096-9500-7BA5A47E3068}" sibTransId="{4EBB1FB4-6BE2-4A1F-8A2D-40BA4AE23DA4}"/>
    <dgm:cxn modelId="{0711A06C-11B6-4753-A8C2-B20EFA41087B}" type="presOf" srcId="{1BC4E136-65AF-4376-80B2-1A3E60CC7F5B}" destId="{CD88DEB9-5306-4D88-9589-2F7194EB8A5A}" srcOrd="0" destOrd="0" presId="urn:microsoft.com/office/officeart/2005/8/layout/chevron2"/>
    <dgm:cxn modelId="{BD3BA642-6E11-4C31-9F1B-41099B47D02A}" srcId="{4019CE0C-376C-4ADF-A7CE-4FFE3B415224}" destId="{1BC4E136-65AF-4376-80B2-1A3E60CC7F5B}" srcOrd="0" destOrd="0" parTransId="{46ACD024-08BF-4670-9637-182C67DD4CFE}" sibTransId="{83CEF485-8C25-4B10-B07D-C90FDA8F8BAD}"/>
    <dgm:cxn modelId="{C4C7CEF6-7B05-4047-A3A2-5B498AB08AA3}" type="presOf" srcId="{BBCF31CB-5DF2-47F1-9B0A-7F4B6E13D0C2}" destId="{612F47EA-E497-437B-97DB-6FEF8D7FF64C}" srcOrd="0" destOrd="0" presId="urn:microsoft.com/office/officeart/2005/8/layout/chevron2"/>
    <dgm:cxn modelId="{DF3F5099-0038-4C23-9FFC-DA9654EC1AFE}" type="presOf" srcId="{42243268-B21D-4680-8B7C-B81292CA9765}" destId="{069DEB35-EF62-49D1-8085-E32324779A70}" srcOrd="0" destOrd="0" presId="urn:microsoft.com/office/officeart/2005/8/layout/chevron2"/>
    <dgm:cxn modelId="{1EED7FD1-FC30-4A1E-B037-784CD531F578}" type="presOf" srcId="{4019CE0C-376C-4ADF-A7CE-4FFE3B415224}" destId="{275C068D-C671-4637-9C19-E2385475FBF3}" srcOrd="0" destOrd="0" presId="urn:microsoft.com/office/officeart/2005/8/layout/chevron2"/>
    <dgm:cxn modelId="{FCF1BC5C-11D2-4F04-9AAE-6E6A93A3D8CF}" type="presOf" srcId="{6E8E8650-ADF6-4A0D-B072-B5FE8000459A}" destId="{3927D951-3104-443D-89D6-ABAD3C8D4088}" srcOrd="0" destOrd="0" presId="urn:microsoft.com/office/officeart/2005/8/layout/chevron2"/>
    <dgm:cxn modelId="{13E11DB3-1578-454B-92EC-3E90FDD26129}" srcId="{BBCF31CB-5DF2-47F1-9B0A-7F4B6E13D0C2}" destId="{4019CE0C-376C-4ADF-A7CE-4FFE3B415224}" srcOrd="1" destOrd="0" parTransId="{0F2CF7F5-8369-4C09-9B08-FBF390BA2C24}" sibTransId="{538BDE6A-4A04-4D47-AF2C-B55935B702C2}"/>
    <dgm:cxn modelId="{6FD7028F-B7CE-4B11-BE03-DEE20D47E888}" type="presOf" srcId="{6E63B6B0-2E6F-40D1-B411-E3198946F8F4}" destId="{7E398DB9-CA0B-4973-ACA0-FAEC65E62FA7}" srcOrd="0" destOrd="0" presId="urn:microsoft.com/office/officeart/2005/8/layout/chevron2"/>
    <dgm:cxn modelId="{77D96020-E3E5-4861-94C3-97423A521D68}" type="presParOf" srcId="{612F47EA-E497-437B-97DB-6FEF8D7FF64C}" destId="{703A87C1-6BC7-4F1D-940B-D14CBDC92197}" srcOrd="0" destOrd="0" presId="urn:microsoft.com/office/officeart/2005/8/layout/chevron2"/>
    <dgm:cxn modelId="{F1495513-E8F5-41A7-9F96-EBA7F493659D}" type="presParOf" srcId="{703A87C1-6BC7-4F1D-940B-D14CBDC92197}" destId="{7E398DB9-CA0B-4973-ACA0-FAEC65E62FA7}" srcOrd="0" destOrd="0" presId="urn:microsoft.com/office/officeart/2005/8/layout/chevron2"/>
    <dgm:cxn modelId="{7D2E7AD4-3153-488C-94F5-6878DE44F951}" type="presParOf" srcId="{703A87C1-6BC7-4F1D-940B-D14CBDC92197}" destId="{069DEB35-EF62-49D1-8085-E32324779A70}" srcOrd="1" destOrd="0" presId="urn:microsoft.com/office/officeart/2005/8/layout/chevron2"/>
    <dgm:cxn modelId="{C68CE1A2-ED92-4DED-9146-2119B8BC62DE}" type="presParOf" srcId="{612F47EA-E497-437B-97DB-6FEF8D7FF64C}" destId="{57D6DD2F-9176-4AB1-8724-8611EF992664}" srcOrd="1" destOrd="0" presId="urn:microsoft.com/office/officeart/2005/8/layout/chevron2"/>
    <dgm:cxn modelId="{7A626ED6-0746-47F5-8A57-B43F9953AE57}" type="presParOf" srcId="{612F47EA-E497-437B-97DB-6FEF8D7FF64C}" destId="{6ABC7309-04F4-4E64-B9C8-4D8EB9C4CEDB}" srcOrd="2" destOrd="0" presId="urn:microsoft.com/office/officeart/2005/8/layout/chevron2"/>
    <dgm:cxn modelId="{1034B635-07AD-401E-8B0C-6672D0E4EB56}" type="presParOf" srcId="{6ABC7309-04F4-4E64-B9C8-4D8EB9C4CEDB}" destId="{275C068D-C671-4637-9C19-E2385475FBF3}" srcOrd="0" destOrd="0" presId="urn:microsoft.com/office/officeart/2005/8/layout/chevron2"/>
    <dgm:cxn modelId="{D77B97BC-F1B0-4B43-B4C4-760DC14254FB}" type="presParOf" srcId="{6ABC7309-04F4-4E64-B9C8-4D8EB9C4CEDB}" destId="{CD88DEB9-5306-4D88-9589-2F7194EB8A5A}" srcOrd="1" destOrd="0" presId="urn:microsoft.com/office/officeart/2005/8/layout/chevron2"/>
    <dgm:cxn modelId="{5B14B46F-E74C-43B0-848B-3F29518E0036}" type="presParOf" srcId="{612F47EA-E497-437B-97DB-6FEF8D7FF64C}" destId="{1B673F36-24C3-4385-8B49-41B8CA37CDB3}" srcOrd="3" destOrd="0" presId="urn:microsoft.com/office/officeart/2005/8/layout/chevron2"/>
    <dgm:cxn modelId="{222A2713-6887-413E-BA3E-89D993B3BF69}" type="presParOf" srcId="{612F47EA-E497-437B-97DB-6FEF8D7FF64C}" destId="{E1002C4A-F67E-4B8C-8D5C-14119B5A0746}" srcOrd="4" destOrd="0" presId="urn:microsoft.com/office/officeart/2005/8/layout/chevron2"/>
    <dgm:cxn modelId="{31364745-2FD8-44D9-A49A-CF6B733F9DB6}" type="presParOf" srcId="{E1002C4A-F67E-4B8C-8D5C-14119B5A0746}" destId="{5B6E7D46-154C-4017-9F07-450A29498298}" srcOrd="0" destOrd="0" presId="urn:microsoft.com/office/officeart/2005/8/layout/chevron2"/>
    <dgm:cxn modelId="{934B3455-22AC-4B11-9741-7D36E0FDAD54}" type="presParOf" srcId="{E1002C4A-F67E-4B8C-8D5C-14119B5A0746}" destId="{3927D951-3104-443D-89D6-ABAD3C8D4088}"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398DB9-CA0B-4973-ACA0-FAEC65E62FA7}">
      <dsp:nvSpPr>
        <dsp:cNvPr id="0" name=""/>
        <dsp:cNvSpPr/>
      </dsp:nvSpPr>
      <dsp:spPr>
        <a:xfrm rot="5400000">
          <a:off x="-219248" y="222748"/>
          <a:ext cx="1461654" cy="1023158"/>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endParaRPr lang="ru-RU" sz="500" kern="1200" dirty="0"/>
        </a:p>
      </dsp:txBody>
      <dsp:txXfrm rot="5400000">
        <a:off x="-219248" y="222748"/>
        <a:ext cx="1461654" cy="1023158"/>
      </dsp:txXfrm>
    </dsp:sp>
    <dsp:sp modelId="{069DEB35-EF62-49D1-8085-E32324779A70}">
      <dsp:nvSpPr>
        <dsp:cNvPr id="0" name=""/>
        <dsp:cNvSpPr/>
      </dsp:nvSpPr>
      <dsp:spPr>
        <a:xfrm rot="5400000">
          <a:off x="4151341" y="-3124682"/>
          <a:ext cx="950075" cy="720644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smtClean="0">
              <a:solidFill>
                <a:srgbClr val="002060"/>
              </a:solidFill>
              <a:latin typeface="Times New Roman" pitchFamily="18" charset="0"/>
              <a:cs typeface="Times New Roman" pitchFamily="18" charset="0"/>
            </a:rPr>
            <a:t>Сформирована</a:t>
          </a:r>
          <a:r>
            <a:rPr lang="ru-RU" sz="1800" b="1" kern="1200" baseline="0" dirty="0" smtClean="0">
              <a:solidFill>
                <a:srgbClr val="002060"/>
              </a:solidFill>
              <a:latin typeface="Times New Roman" pitchFamily="18" charset="0"/>
              <a:cs typeface="Times New Roman" pitchFamily="18" charset="0"/>
            </a:rPr>
            <a:t> команда проекта</a:t>
          </a:r>
          <a:endParaRPr lang="ru-RU" sz="1800" b="1" kern="1200" dirty="0">
            <a:solidFill>
              <a:srgbClr val="002060"/>
            </a:solidFill>
            <a:latin typeface="Times New Roman" pitchFamily="18" charset="0"/>
            <a:cs typeface="Times New Roman" pitchFamily="18" charset="0"/>
          </a:endParaRPr>
        </a:p>
      </dsp:txBody>
      <dsp:txXfrm rot="5400000">
        <a:off x="4151341" y="-3124682"/>
        <a:ext cx="950075" cy="7206441"/>
      </dsp:txXfrm>
    </dsp:sp>
    <dsp:sp modelId="{275C068D-C671-4637-9C19-E2385475FBF3}">
      <dsp:nvSpPr>
        <dsp:cNvPr id="0" name=""/>
        <dsp:cNvSpPr/>
      </dsp:nvSpPr>
      <dsp:spPr>
        <a:xfrm rot="5400000">
          <a:off x="-180286" y="1501825"/>
          <a:ext cx="1461654" cy="1023158"/>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endParaRPr lang="ru-RU" sz="500" kern="1200" dirty="0"/>
        </a:p>
      </dsp:txBody>
      <dsp:txXfrm rot="5400000">
        <a:off x="-180286" y="1501825"/>
        <a:ext cx="1461654" cy="1023158"/>
      </dsp:txXfrm>
    </dsp:sp>
    <dsp:sp modelId="{CD88DEB9-5306-4D88-9589-2F7194EB8A5A}">
      <dsp:nvSpPr>
        <dsp:cNvPr id="0" name=""/>
        <dsp:cNvSpPr/>
      </dsp:nvSpPr>
      <dsp:spPr>
        <a:xfrm rot="5400000">
          <a:off x="4217399" y="-1797286"/>
          <a:ext cx="857595" cy="716680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ru-RU" sz="1800" b="1" kern="1200" dirty="0" smtClean="0">
              <a:solidFill>
                <a:srgbClr val="002060"/>
              </a:solidFill>
              <a:latin typeface="Times New Roman" pitchFamily="18" charset="0"/>
              <a:cs typeface="Times New Roman" pitchFamily="18" charset="0"/>
            </a:rPr>
            <a:t>Определены направления (процессы), требующие оптимизации и совершенствования </a:t>
          </a:r>
          <a:endParaRPr lang="ru-RU" sz="1800" kern="1200" dirty="0">
            <a:solidFill>
              <a:srgbClr val="002060"/>
            </a:solidFill>
            <a:latin typeface="Times New Roman" pitchFamily="18" charset="0"/>
            <a:cs typeface="Times New Roman" pitchFamily="18" charset="0"/>
          </a:endParaRPr>
        </a:p>
      </dsp:txBody>
      <dsp:txXfrm rot="5400000">
        <a:off x="4217399" y="-1797286"/>
        <a:ext cx="857595" cy="7166806"/>
      </dsp:txXfrm>
    </dsp:sp>
    <dsp:sp modelId="{5B6E7D46-154C-4017-9F07-450A29498298}">
      <dsp:nvSpPr>
        <dsp:cNvPr id="0" name=""/>
        <dsp:cNvSpPr/>
      </dsp:nvSpPr>
      <dsp:spPr>
        <a:xfrm rot="5400000">
          <a:off x="-219248" y="2754620"/>
          <a:ext cx="1461654" cy="1023158"/>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a:p>
      </dsp:txBody>
      <dsp:txXfrm rot="5400000">
        <a:off x="-219248" y="2754620"/>
        <a:ext cx="1461654" cy="1023158"/>
      </dsp:txXfrm>
    </dsp:sp>
    <dsp:sp modelId="{3927D951-3104-443D-89D6-ABAD3C8D4088}">
      <dsp:nvSpPr>
        <dsp:cNvPr id="0" name=""/>
        <dsp:cNvSpPr/>
      </dsp:nvSpPr>
      <dsp:spPr>
        <a:xfrm rot="5400000">
          <a:off x="4151091" y="-627608"/>
          <a:ext cx="950575" cy="720644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smtClean="0">
              <a:solidFill>
                <a:srgbClr val="002060"/>
              </a:solidFill>
              <a:latin typeface="Times New Roman" pitchFamily="18" charset="0"/>
              <a:cs typeface="Times New Roman" pitchFamily="18" charset="0"/>
            </a:rPr>
            <a:t>Проведена диагностика текущего состояния поликлиники и определены цели улучшения, на основе которых разработан паспорт проекта по улучшению</a:t>
          </a:r>
          <a:endParaRPr lang="ru-RU" sz="1800" b="1" kern="1200" dirty="0">
            <a:solidFill>
              <a:srgbClr val="002060"/>
            </a:solidFill>
            <a:latin typeface="Times New Roman" pitchFamily="18" charset="0"/>
            <a:cs typeface="Times New Roman" pitchFamily="18" charset="0"/>
          </a:endParaRPr>
        </a:p>
      </dsp:txBody>
      <dsp:txXfrm rot="5400000">
        <a:off x="4151091" y="-627608"/>
        <a:ext cx="950575" cy="72064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A72DFC-A1FB-48D1-8D46-6A50E83627E5}" type="datetimeFigureOut">
              <a:rPr lang="ru-RU" smtClean="0"/>
              <a:pPr/>
              <a:t>29.11.2021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36557B-55AC-438B-AF0D-B2BFDD4C54A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B36557B-55AC-438B-AF0D-B2BFDD4C54AF}"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5404837-50E1-4BD5-85E8-298CB2678F8B}"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100D5C-D648-492F-B683-3E2C0AD7F70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404837-50E1-4BD5-85E8-298CB2678F8B}"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100D5C-D648-492F-B683-3E2C0AD7F70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404837-50E1-4BD5-85E8-298CB2678F8B}"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100D5C-D648-492F-B683-3E2C0AD7F70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404837-50E1-4BD5-85E8-298CB2678F8B}"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100D5C-D648-492F-B683-3E2C0AD7F70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5404837-50E1-4BD5-85E8-298CB2678F8B}"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100D5C-D648-492F-B683-3E2C0AD7F70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404837-50E1-4BD5-85E8-298CB2678F8B}" type="datetimeFigureOut">
              <a:rPr lang="ru-RU" smtClean="0"/>
              <a:pPr/>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100D5C-D648-492F-B683-3E2C0AD7F70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5404837-50E1-4BD5-85E8-298CB2678F8B}" type="datetimeFigureOut">
              <a:rPr lang="ru-RU" smtClean="0"/>
              <a:pPr/>
              <a:t>29.11.2021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100D5C-D648-492F-B683-3E2C0AD7F70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5404837-50E1-4BD5-85E8-298CB2678F8B}" type="datetimeFigureOut">
              <a:rPr lang="ru-RU" smtClean="0"/>
              <a:pPr/>
              <a:t>29.11.2021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100D5C-D648-492F-B683-3E2C0AD7F70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404837-50E1-4BD5-85E8-298CB2678F8B}" type="datetimeFigureOut">
              <a:rPr lang="ru-RU" smtClean="0"/>
              <a:pPr/>
              <a:t>29.11.2021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100D5C-D648-492F-B683-3E2C0AD7F70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5404837-50E1-4BD5-85E8-298CB2678F8B}" type="datetimeFigureOut">
              <a:rPr lang="ru-RU" smtClean="0"/>
              <a:pPr/>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100D5C-D648-492F-B683-3E2C0AD7F70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5404837-50E1-4BD5-85E8-298CB2678F8B}" type="datetimeFigureOut">
              <a:rPr lang="ru-RU" smtClean="0"/>
              <a:pPr/>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100D5C-D648-492F-B683-3E2C0AD7F70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04837-50E1-4BD5-85E8-298CB2678F8B}" type="datetimeFigureOut">
              <a:rPr lang="ru-RU" smtClean="0"/>
              <a:pPr/>
              <a:t>29.11.2021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00D5C-D648-492F-B683-3E2C0AD7F70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116632"/>
            <a:ext cx="7272808" cy="4536504"/>
          </a:xfrm>
        </p:spPr>
        <p:txBody>
          <a:bodyPr>
            <a:noAutofit/>
          </a:bodyPr>
          <a:lstStyle/>
          <a:p>
            <a:pPr algn="r"/>
            <a:r>
              <a:rPr lang="ru-RU" sz="4000" b="1" dirty="0" smtClean="0">
                <a:solidFill>
                  <a:srgbClr val="002060"/>
                </a:solidFill>
                <a:effectLst/>
                <a:latin typeface="Times New Roman" pitchFamily="18" charset="0"/>
                <a:cs typeface="Times New Roman" pitchFamily="18" charset="0"/>
              </a:rPr>
              <a:t>Создание новой модели медицинской организации, </a:t>
            </a:r>
            <a:br>
              <a:rPr lang="ru-RU" sz="4000" b="1" dirty="0" smtClean="0">
                <a:solidFill>
                  <a:srgbClr val="002060"/>
                </a:solidFill>
                <a:effectLst/>
                <a:latin typeface="Times New Roman" pitchFamily="18" charset="0"/>
                <a:cs typeface="Times New Roman" pitchFamily="18" charset="0"/>
              </a:rPr>
            </a:br>
            <a:r>
              <a:rPr lang="ru-RU" sz="4000" b="1" dirty="0" smtClean="0">
                <a:solidFill>
                  <a:srgbClr val="002060"/>
                </a:solidFill>
                <a:effectLst/>
                <a:latin typeface="Times New Roman" pitchFamily="18" charset="0"/>
                <a:cs typeface="Times New Roman" pitchFamily="18" charset="0"/>
              </a:rPr>
              <a:t>оказывающей первичную </a:t>
            </a:r>
            <a:br>
              <a:rPr lang="ru-RU" sz="4000" b="1" dirty="0" smtClean="0">
                <a:solidFill>
                  <a:srgbClr val="002060"/>
                </a:solidFill>
                <a:effectLst/>
                <a:latin typeface="Times New Roman" pitchFamily="18" charset="0"/>
                <a:cs typeface="Times New Roman" pitchFamily="18" charset="0"/>
              </a:rPr>
            </a:br>
            <a:r>
              <a:rPr lang="ru-RU" sz="4000" b="1" dirty="0" smtClean="0">
                <a:solidFill>
                  <a:srgbClr val="002060"/>
                </a:solidFill>
                <a:effectLst/>
                <a:latin typeface="Times New Roman" pitchFamily="18" charset="0"/>
                <a:cs typeface="Times New Roman" pitchFamily="18" charset="0"/>
              </a:rPr>
              <a:t>медико-санитарную помощь</a:t>
            </a:r>
            <a:br>
              <a:rPr lang="ru-RU" sz="4000" b="1" dirty="0" smtClean="0">
                <a:solidFill>
                  <a:srgbClr val="002060"/>
                </a:solidFill>
                <a:effectLst/>
                <a:latin typeface="Times New Roman" pitchFamily="18" charset="0"/>
                <a:cs typeface="Times New Roman" pitchFamily="18" charset="0"/>
              </a:rPr>
            </a:br>
            <a:r>
              <a:rPr lang="ru-RU" sz="4000" b="1" dirty="0" smtClean="0">
                <a:solidFill>
                  <a:srgbClr val="002060"/>
                </a:solidFill>
                <a:effectLst/>
                <a:latin typeface="Times New Roman" pitchFamily="18" charset="0"/>
                <a:cs typeface="Times New Roman" pitchFamily="18" charset="0"/>
              </a:rPr>
              <a:t/>
            </a:r>
            <a:br>
              <a:rPr lang="ru-RU" sz="4000" b="1" dirty="0" smtClean="0">
                <a:solidFill>
                  <a:srgbClr val="002060"/>
                </a:solidFill>
                <a:effectLst/>
                <a:latin typeface="Times New Roman" pitchFamily="18" charset="0"/>
                <a:cs typeface="Times New Roman" pitchFamily="18" charset="0"/>
              </a:rPr>
            </a:br>
            <a:r>
              <a:rPr lang="ru-RU" sz="4000" b="1" dirty="0" smtClean="0">
                <a:solidFill>
                  <a:srgbClr val="002060"/>
                </a:solidFill>
                <a:effectLst/>
                <a:latin typeface="Times New Roman" pitchFamily="18" charset="0"/>
                <a:cs typeface="Times New Roman" pitchFamily="18" charset="0"/>
              </a:rPr>
              <a:t>«</a:t>
            </a:r>
            <a:r>
              <a:rPr lang="ru-RU" sz="2800" b="1" dirty="0" smtClean="0">
                <a:solidFill>
                  <a:srgbClr val="002060"/>
                </a:solidFill>
                <a:latin typeface="Times New Roman" pitchFamily="18" charset="0"/>
                <a:cs typeface="Times New Roman" pitchFamily="18" charset="0"/>
              </a:rPr>
              <a:t>Сокращение времени ожидания получения услуги в регистратуре»</a:t>
            </a:r>
            <a:r>
              <a:rPr lang="ru-RU" sz="2800" b="1" dirty="0" smtClean="0">
                <a:solidFill>
                  <a:srgbClr val="002060"/>
                </a:solidFill>
                <a:effectLst/>
                <a:latin typeface="Times New Roman" pitchFamily="18" charset="0"/>
                <a:cs typeface="Times New Roman" pitchFamily="18" charset="0"/>
              </a:rPr>
              <a:t> </a:t>
            </a:r>
            <a:endParaRPr lang="ru-RU" sz="2800" dirty="0"/>
          </a:p>
        </p:txBody>
      </p:sp>
      <p:sp>
        <p:nvSpPr>
          <p:cNvPr id="3" name="Подзаголовок 2"/>
          <p:cNvSpPr>
            <a:spLocks noGrp="1"/>
          </p:cNvSpPr>
          <p:nvPr>
            <p:ph type="subTitle" idx="1"/>
          </p:nvPr>
        </p:nvSpPr>
        <p:spPr>
          <a:xfrm>
            <a:off x="179512" y="5301208"/>
            <a:ext cx="8748464" cy="1368152"/>
          </a:xfrm>
        </p:spPr>
        <p:txBody>
          <a:bodyPr>
            <a:normAutofit fontScale="92500"/>
          </a:bodyPr>
          <a:lstStyle/>
          <a:p>
            <a:r>
              <a:rPr lang="ru-RU" sz="2400" b="1" dirty="0" smtClean="0">
                <a:solidFill>
                  <a:srgbClr val="002060"/>
                </a:solidFill>
              </a:rPr>
              <a:t>Государственное областное автономное учреждение здравоохранения «</a:t>
            </a:r>
            <a:r>
              <a:rPr lang="ru-RU" sz="2400" b="1" dirty="0" err="1">
                <a:solidFill>
                  <a:srgbClr val="002060"/>
                </a:solidFill>
              </a:rPr>
              <a:t>А</a:t>
            </a:r>
            <a:r>
              <a:rPr lang="ru-RU" sz="2400" b="1" dirty="0" err="1" smtClean="0">
                <a:solidFill>
                  <a:srgbClr val="002060"/>
                </a:solidFill>
              </a:rPr>
              <a:t>патитская</a:t>
            </a:r>
            <a:r>
              <a:rPr lang="ru-RU" sz="2400" b="1" dirty="0" smtClean="0">
                <a:solidFill>
                  <a:srgbClr val="002060"/>
                </a:solidFill>
              </a:rPr>
              <a:t> стоматологическая поликлиника»</a:t>
            </a:r>
          </a:p>
          <a:p>
            <a:r>
              <a:rPr lang="ru-RU" sz="2400" b="1" dirty="0" smtClean="0">
                <a:solidFill>
                  <a:srgbClr val="002060"/>
                </a:solidFill>
              </a:rPr>
              <a:t>2021 год</a:t>
            </a:r>
            <a:endParaRPr lang="ru-RU" sz="2400" b="1" dirty="0">
              <a:solidFill>
                <a:srgbClr val="002060"/>
              </a:solidFill>
            </a:endParaRPr>
          </a:p>
        </p:txBody>
      </p:sp>
      <p:pic>
        <p:nvPicPr>
          <p:cNvPr id="4" name="Picture 2" descr="C:\Users\Врач_методист\Desktop\2748_v-krasnodarskom-krae-prodo.jpg"/>
          <p:cNvPicPr>
            <a:picLocks noChangeAspect="1" noChangeArrowheads="1"/>
          </p:cNvPicPr>
          <p:nvPr/>
        </p:nvPicPr>
        <p:blipFill>
          <a:blip r:embed="rId3" cstate="print"/>
          <a:srcRect/>
          <a:stretch>
            <a:fillRect/>
          </a:stretch>
        </p:blipFill>
        <p:spPr bwMode="auto">
          <a:xfrm>
            <a:off x="0" y="1"/>
            <a:ext cx="1763688" cy="115374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624" y="260648"/>
            <a:ext cx="8229600" cy="1143000"/>
          </a:xfrm>
        </p:spPr>
        <p:txBody>
          <a:bodyPr>
            <a:normAutofit fontScale="90000"/>
          </a:bodyPr>
          <a:lstStyle/>
          <a:p>
            <a:r>
              <a:rPr lang="ru-RU" b="1" dirty="0" smtClean="0">
                <a:solidFill>
                  <a:srgbClr val="002060"/>
                </a:solidFill>
                <a:latin typeface="Times New Roman" pitchFamily="18" charset="0"/>
                <a:cs typeface="Times New Roman" pitchFamily="18" charset="0"/>
              </a:rPr>
              <a:t>Комфортное пребывание </a:t>
            </a:r>
            <a:br>
              <a:rPr lang="ru-RU" b="1" dirty="0" smtClean="0">
                <a:solidFill>
                  <a:srgbClr val="002060"/>
                </a:solidFill>
                <a:latin typeface="Times New Roman" pitchFamily="18" charset="0"/>
                <a:cs typeface="Times New Roman" pitchFamily="18" charset="0"/>
              </a:rPr>
            </a:br>
            <a:r>
              <a:rPr lang="ru-RU" b="1" dirty="0" smtClean="0">
                <a:solidFill>
                  <a:srgbClr val="002060"/>
                </a:solidFill>
                <a:latin typeface="Times New Roman" pitchFamily="18" charset="0"/>
                <a:cs typeface="Times New Roman" pitchFamily="18" charset="0"/>
              </a:rPr>
              <a:t>в учреждении</a:t>
            </a:r>
            <a:endParaRPr lang="ru-RU" dirty="0"/>
          </a:p>
        </p:txBody>
      </p:sp>
      <p:pic>
        <p:nvPicPr>
          <p:cNvPr id="4" name="Содержимое 3" descr="1.jpg"/>
          <p:cNvPicPr>
            <a:picLocks noGrp="1" noChangeAspect="1"/>
          </p:cNvPicPr>
          <p:nvPr>
            <p:ph idx="1"/>
          </p:nvPr>
        </p:nvPicPr>
        <p:blipFill>
          <a:blip r:embed="rId3" cstate="print"/>
          <a:stretch>
            <a:fillRect/>
          </a:stretch>
        </p:blipFill>
        <p:spPr>
          <a:xfrm>
            <a:off x="5652120" y="1268760"/>
            <a:ext cx="3168352" cy="2238504"/>
          </a:xfrm>
        </p:spPr>
      </p:pic>
      <p:pic>
        <p:nvPicPr>
          <p:cNvPr id="1026" name="Picture 2" descr="C:\Users\Oksana\Desktop\Новая поликлиника\28-04-2021_12-51-59\image-28-04-21-12-51-5.jpg"/>
          <p:cNvPicPr>
            <a:picLocks noChangeAspect="1" noChangeArrowheads="1"/>
          </p:cNvPicPr>
          <p:nvPr/>
        </p:nvPicPr>
        <p:blipFill>
          <a:blip r:embed="rId4" cstate="print"/>
          <a:srcRect/>
          <a:stretch>
            <a:fillRect/>
          </a:stretch>
        </p:blipFill>
        <p:spPr bwMode="auto">
          <a:xfrm>
            <a:off x="6228184" y="2780928"/>
            <a:ext cx="2784309" cy="2088232"/>
          </a:xfrm>
          <a:prstGeom prst="rect">
            <a:avLst/>
          </a:prstGeom>
          <a:noFill/>
        </p:spPr>
      </p:pic>
      <p:sp>
        <p:nvSpPr>
          <p:cNvPr id="6" name="Стрелка вправо 5"/>
          <p:cNvSpPr/>
          <p:nvPr/>
        </p:nvSpPr>
        <p:spPr>
          <a:xfrm>
            <a:off x="4499992" y="1772816"/>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4572000" y="5589240"/>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Picture 2" descr="C:\Users\Oksana\Desktop\Новая поликлиника\старая.jpg"/>
          <p:cNvPicPr>
            <a:picLocks noChangeAspect="1" noChangeArrowheads="1"/>
          </p:cNvPicPr>
          <p:nvPr/>
        </p:nvPicPr>
        <p:blipFill>
          <a:blip r:embed="rId5" cstate="print"/>
          <a:srcRect/>
          <a:stretch>
            <a:fillRect/>
          </a:stretch>
        </p:blipFill>
        <p:spPr bwMode="auto">
          <a:xfrm>
            <a:off x="251520" y="1484784"/>
            <a:ext cx="3600399" cy="2009501"/>
          </a:xfrm>
          <a:prstGeom prst="rect">
            <a:avLst/>
          </a:prstGeom>
          <a:noFill/>
        </p:spPr>
      </p:pic>
      <p:pic>
        <p:nvPicPr>
          <p:cNvPr id="1027" name="Picture 3" descr="C:\Users\Oksana\Desktop\Новая поликлиника\старая1.jpg"/>
          <p:cNvPicPr>
            <a:picLocks noChangeAspect="1" noChangeArrowheads="1"/>
          </p:cNvPicPr>
          <p:nvPr/>
        </p:nvPicPr>
        <p:blipFill>
          <a:blip r:embed="rId6" cstate="print"/>
          <a:srcRect/>
          <a:stretch>
            <a:fillRect/>
          </a:stretch>
        </p:blipFill>
        <p:spPr bwMode="auto">
          <a:xfrm>
            <a:off x="251520" y="3933056"/>
            <a:ext cx="3709532" cy="2448272"/>
          </a:xfrm>
          <a:prstGeom prst="rect">
            <a:avLst/>
          </a:prstGeom>
          <a:noFill/>
        </p:spPr>
      </p:pic>
      <p:pic>
        <p:nvPicPr>
          <p:cNvPr id="8" name="Picture 2" descr="C:\Users\Oksana\Desktop\Новая поликлиника\фон\kbp.jpg"/>
          <p:cNvPicPr>
            <a:picLocks noChangeAspect="1" noChangeArrowheads="1"/>
          </p:cNvPicPr>
          <p:nvPr/>
        </p:nvPicPr>
        <p:blipFill>
          <a:blip r:embed="rId7" cstate="print"/>
          <a:srcRect/>
          <a:stretch>
            <a:fillRect/>
          </a:stretch>
        </p:blipFill>
        <p:spPr bwMode="auto">
          <a:xfrm>
            <a:off x="6300192" y="116633"/>
            <a:ext cx="2744305" cy="1543672"/>
          </a:xfrm>
          <a:prstGeom prst="rect">
            <a:avLst/>
          </a:prstGeom>
          <a:noFill/>
        </p:spPr>
      </p:pic>
      <p:pic>
        <p:nvPicPr>
          <p:cNvPr id="9" name="Picture 2" descr="Z:\Борейко Оксана Михайловна\Паспорт Новая Поликлиника\фото\Безымянный.jpg"/>
          <p:cNvPicPr>
            <a:picLocks noChangeAspect="1" noChangeArrowheads="1"/>
          </p:cNvPicPr>
          <p:nvPr/>
        </p:nvPicPr>
        <p:blipFill>
          <a:blip r:embed="rId8" cstate="print"/>
          <a:srcRect/>
          <a:stretch>
            <a:fillRect/>
          </a:stretch>
        </p:blipFill>
        <p:spPr bwMode="auto">
          <a:xfrm>
            <a:off x="2195736" y="2924944"/>
            <a:ext cx="3038475" cy="2286000"/>
          </a:xfrm>
          <a:prstGeom prst="rect">
            <a:avLst/>
          </a:prstGeom>
          <a:noFill/>
        </p:spPr>
      </p:pic>
      <p:pic>
        <p:nvPicPr>
          <p:cNvPr id="10" name="Picture 3" descr="Z:\Борейко Оксана Михайловна\Паспорт Новая Поликлиника\фото\IMG_20211109_110001.jpg"/>
          <p:cNvPicPr>
            <a:picLocks noChangeAspect="1" noChangeArrowheads="1"/>
          </p:cNvPicPr>
          <p:nvPr/>
        </p:nvPicPr>
        <p:blipFill>
          <a:blip r:embed="rId9" cstate="print"/>
          <a:srcRect/>
          <a:stretch>
            <a:fillRect/>
          </a:stretch>
        </p:blipFill>
        <p:spPr bwMode="auto">
          <a:xfrm>
            <a:off x="5796136" y="4509120"/>
            <a:ext cx="3096344" cy="21827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0" r="-3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16632"/>
            <a:ext cx="7077472" cy="1143000"/>
          </a:xfrm>
        </p:spPr>
        <p:txBody>
          <a:bodyPr>
            <a:normAutofit fontScale="90000"/>
          </a:bodyPr>
          <a:lstStyle/>
          <a:p>
            <a:r>
              <a:rPr lang="ru-RU" b="1" dirty="0"/>
              <a:t>Проект "Новая поликлиника"</a:t>
            </a:r>
            <a:r>
              <a:rPr lang="ru-RU" b="1" dirty="0" smtClean="0"/>
              <a:t/>
            </a:r>
            <a:br>
              <a:rPr lang="ru-RU" b="1" dirty="0" smtClean="0"/>
            </a:br>
            <a:endParaRPr lang="ru-RU" dirty="0"/>
          </a:p>
        </p:txBody>
      </p:sp>
      <p:sp>
        <p:nvSpPr>
          <p:cNvPr id="3" name="Содержимое 2"/>
          <p:cNvSpPr>
            <a:spLocks noGrp="1"/>
          </p:cNvSpPr>
          <p:nvPr>
            <p:ph idx="1"/>
          </p:nvPr>
        </p:nvSpPr>
        <p:spPr>
          <a:xfrm>
            <a:off x="107504" y="980728"/>
            <a:ext cx="8928992" cy="4853136"/>
          </a:xfrm>
        </p:spPr>
        <p:txBody>
          <a:bodyPr>
            <a:noAutofit/>
          </a:bodyPr>
          <a:lstStyle/>
          <a:p>
            <a:pPr>
              <a:buNone/>
            </a:pPr>
            <a:r>
              <a:rPr lang="ru-RU" sz="1800" b="1" dirty="0" smtClean="0"/>
              <a:t>        «</a:t>
            </a:r>
            <a:r>
              <a:rPr lang="ru-RU" sz="1800" b="1" dirty="0"/>
              <a:t>Новая модель медицинской организации, оказывающей первичную медико-санитарную помощь» – медицинская организация, ориентированная на потребности пациента, бережное отношение к временному ресурсу как основной ценности за счет оптимальной логистики реализуемых процессов, организованная с учетом принципов эргономики и соблюдения объема рабочего пространства, создающая позитивный имидж медицинского работника, организация оказания медицинской помощи в которой основана на внедрении принципов бережливого производства в целях повышения удовлетворенности пациентов доступностью и качеством медицинской помощи, эффективного использования ресурсов системы здравоохранения.</a:t>
            </a:r>
            <a:br>
              <a:rPr lang="ru-RU" sz="1800" b="1" dirty="0"/>
            </a:br>
            <a:r>
              <a:rPr lang="ru-RU" sz="1800" b="1" dirty="0"/>
              <a:t/>
            </a:r>
            <a:br>
              <a:rPr lang="ru-RU" sz="1800" b="1" dirty="0"/>
            </a:br>
            <a:r>
              <a:rPr lang="ru-RU" sz="1800" b="1" dirty="0"/>
              <a:t>    Создание новой модели медицинской организации, оказывающей первичную медико-санитарную помощь – комплекс мероприятий, направленных на соблюдение приоритета интересов пациента, организацию оказания медицинской помощи пациенту с учетом рационального использования его времени, повышение качества и доступности медицинской помощи, обеспечение комфортности условий предоставления медицинских услуг, повышение удовлетворенности уровнем оказанных услуг, сокращение нагрузки на медицинский персонал за счет повышения эффективности деятельности медицинской организации, переходом на электронный документооборот, сокращением объема бумажной документации.</a:t>
            </a:r>
            <a:endParaRPr lang="ru-RU" sz="1800" b="1" dirty="0" smtClean="0"/>
          </a:p>
          <a:p>
            <a:endParaRPr lang="ru-RU" sz="1800" dirty="0"/>
          </a:p>
        </p:txBody>
      </p:sp>
      <p:pic>
        <p:nvPicPr>
          <p:cNvPr id="4" name="Picture 2" descr="C:\Users\Врач_методист\Desktop\2748_v-krasnodarskom-krae-prodo.jpg"/>
          <p:cNvPicPr>
            <a:picLocks noChangeAspect="1" noChangeArrowheads="1"/>
          </p:cNvPicPr>
          <p:nvPr/>
        </p:nvPicPr>
        <p:blipFill>
          <a:blip r:embed="rId3" cstate="print"/>
          <a:srcRect/>
          <a:stretch>
            <a:fillRect/>
          </a:stretch>
        </p:blipFill>
        <p:spPr bwMode="auto">
          <a:xfrm>
            <a:off x="1" y="1"/>
            <a:ext cx="1643042" cy="107482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74638"/>
            <a:ext cx="7139136" cy="1143000"/>
          </a:xfrm>
        </p:spPr>
        <p:txBody>
          <a:bodyPr>
            <a:noAutofit/>
          </a:bodyPr>
          <a:lstStyle/>
          <a:p>
            <a:r>
              <a:rPr lang="ru-RU" sz="2800" b="1" dirty="0" smtClean="0">
                <a:solidFill>
                  <a:srgbClr val="002060"/>
                </a:solidFill>
                <a:latin typeface="Times New Roman" pitchFamily="18" charset="0"/>
                <a:cs typeface="Times New Roman" pitchFamily="18" charset="0"/>
              </a:rPr>
              <a:t>Проблемы медицинской организации,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которые можно решить с помощью проекта «Новая поликлиника»</a:t>
            </a:r>
            <a:endParaRPr lang="ru-RU" sz="2800" dirty="0"/>
          </a:p>
        </p:txBody>
      </p:sp>
      <p:sp>
        <p:nvSpPr>
          <p:cNvPr id="3" name="Содержимое 2"/>
          <p:cNvSpPr>
            <a:spLocks noGrp="1"/>
          </p:cNvSpPr>
          <p:nvPr>
            <p:ph idx="1"/>
          </p:nvPr>
        </p:nvSpPr>
        <p:spPr/>
        <p:txBody>
          <a:bodyPr>
            <a:normAutofit fontScale="77500" lnSpcReduction="20000"/>
          </a:bodyPr>
          <a:lstStyle/>
          <a:p>
            <a:pPr lvl="0"/>
            <a:endParaRPr lang="ru-RU" dirty="0" smtClean="0"/>
          </a:p>
          <a:p>
            <a:pPr lvl="0">
              <a:buNone/>
            </a:pPr>
            <a:r>
              <a:rPr lang="ru-RU" dirty="0" smtClean="0">
                <a:solidFill>
                  <a:srgbClr val="002060"/>
                </a:solidFill>
              </a:rPr>
              <a:t>Длительность нахождения</a:t>
            </a:r>
          </a:p>
          <a:p>
            <a:pPr lvl="0">
              <a:buNone/>
            </a:pPr>
            <a:r>
              <a:rPr lang="ru-RU" dirty="0" smtClean="0">
                <a:solidFill>
                  <a:srgbClr val="002060"/>
                </a:solidFill>
              </a:rPr>
              <a:t>в регистратуре при получении</a:t>
            </a:r>
          </a:p>
          <a:p>
            <a:pPr lvl="0">
              <a:buNone/>
            </a:pPr>
            <a:r>
              <a:rPr lang="ru-RU" dirty="0" smtClean="0">
                <a:solidFill>
                  <a:srgbClr val="002060"/>
                </a:solidFill>
              </a:rPr>
              <a:t>записи на прием</a:t>
            </a:r>
          </a:p>
          <a:p>
            <a:pPr lvl="0">
              <a:buNone/>
            </a:pPr>
            <a:endParaRPr lang="ru-RU" dirty="0" smtClean="0">
              <a:solidFill>
                <a:srgbClr val="002060"/>
              </a:solidFill>
            </a:endParaRPr>
          </a:p>
          <a:p>
            <a:pPr lvl="0">
              <a:buNone/>
            </a:pPr>
            <a:r>
              <a:rPr lang="ru-RU" dirty="0" smtClean="0">
                <a:solidFill>
                  <a:srgbClr val="002060"/>
                </a:solidFill>
              </a:rPr>
              <a:t>Возникновение </a:t>
            </a:r>
          </a:p>
          <a:p>
            <a:pPr lvl="0">
              <a:buNone/>
            </a:pPr>
            <a:r>
              <a:rPr lang="ru-RU" dirty="0" smtClean="0">
                <a:solidFill>
                  <a:srgbClr val="002060"/>
                </a:solidFill>
              </a:rPr>
              <a:t>конфликтных ситуаций</a:t>
            </a:r>
          </a:p>
          <a:p>
            <a:pPr>
              <a:buNone/>
            </a:pPr>
            <a:endParaRPr lang="ru-RU" dirty="0" smtClean="0">
              <a:solidFill>
                <a:srgbClr val="002060"/>
              </a:solidFill>
            </a:endParaRPr>
          </a:p>
          <a:p>
            <a:pPr>
              <a:buNone/>
            </a:pPr>
            <a:r>
              <a:rPr lang="ru-RU" dirty="0" smtClean="0">
                <a:solidFill>
                  <a:srgbClr val="002060"/>
                </a:solidFill>
              </a:rPr>
              <a:t>Неявка пациентов на прием </a:t>
            </a:r>
          </a:p>
          <a:p>
            <a:pPr>
              <a:buNone/>
            </a:pPr>
            <a:r>
              <a:rPr lang="ru-RU" dirty="0" smtClean="0">
                <a:solidFill>
                  <a:srgbClr val="002060"/>
                </a:solidFill>
              </a:rPr>
              <a:t>при записи через</a:t>
            </a:r>
          </a:p>
          <a:p>
            <a:pPr>
              <a:buNone/>
            </a:pPr>
            <a:r>
              <a:rPr lang="ru-RU" dirty="0" smtClean="0">
                <a:solidFill>
                  <a:srgbClr val="002060"/>
                </a:solidFill>
              </a:rPr>
              <a:t>портал </a:t>
            </a:r>
            <a:r>
              <a:rPr lang="en-US" dirty="0" err="1" smtClean="0">
                <a:solidFill>
                  <a:srgbClr val="002060"/>
                </a:solidFill>
              </a:rPr>
              <a:t>polarmed</a:t>
            </a:r>
            <a:r>
              <a:rPr lang="ru-RU" dirty="0" smtClean="0">
                <a:solidFill>
                  <a:srgbClr val="002060"/>
                </a:solidFill>
              </a:rPr>
              <a:t>.</a:t>
            </a:r>
            <a:r>
              <a:rPr lang="en-US" dirty="0" err="1" smtClean="0">
                <a:solidFill>
                  <a:srgbClr val="002060"/>
                </a:solidFill>
              </a:rPr>
              <a:t>ru</a:t>
            </a:r>
            <a:endParaRPr lang="ru-RU" dirty="0" smtClean="0">
              <a:solidFill>
                <a:srgbClr val="002060"/>
              </a:solidFill>
            </a:endParaRPr>
          </a:p>
        </p:txBody>
      </p:sp>
      <p:sp>
        <p:nvSpPr>
          <p:cNvPr id="4" name="Пятно 1 3"/>
          <p:cNvSpPr/>
          <p:nvPr/>
        </p:nvSpPr>
        <p:spPr>
          <a:xfrm>
            <a:off x="0" y="1988840"/>
            <a:ext cx="576064" cy="504056"/>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5" name="Пятно 1 4"/>
          <p:cNvSpPr/>
          <p:nvPr/>
        </p:nvSpPr>
        <p:spPr>
          <a:xfrm>
            <a:off x="0" y="3429000"/>
            <a:ext cx="576064" cy="504056"/>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6" name="Пятно 1 5"/>
          <p:cNvSpPr/>
          <p:nvPr/>
        </p:nvSpPr>
        <p:spPr>
          <a:xfrm>
            <a:off x="0" y="4653136"/>
            <a:ext cx="576064" cy="504056"/>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pic>
        <p:nvPicPr>
          <p:cNvPr id="7" name="Picture 2" descr="C:\Users\Врач_методист\Desktop\2748_v-krasnodarskom-krae-prodo.jpg"/>
          <p:cNvPicPr>
            <a:picLocks noChangeAspect="1" noChangeArrowheads="1"/>
          </p:cNvPicPr>
          <p:nvPr/>
        </p:nvPicPr>
        <p:blipFill>
          <a:blip r:embed="rId3" cstate="print"/>
          <a:srcRect/>
          <a:stretch>
            <a:fillRect/>
          </a:stretch>
        </p:blipFill>
        <p:spPr bwMode="auto">
          <a:xfrm>
            <a:off x="1" y="1"/>
            <a:ext cx="1643042" cy="1074823"/>
          </a:xfrm>
          <a:prstGeom prst="rect">
            <a:avLst/>
          </a:prstGeom>
          <a:noFill/>
        </p:spPr>
      </p:pic>
      <p:sp>
        <p:nvSpPr>
          <p:cNvPr id="8" name="Скругленный прямоугольник 7"/>
          <p:cNvSpPr/>
          <p:nvPr/>
        </p:nvSpPr>
        <p:spPr>
          <a:xfrm>
            <a:off x="5364088" y="1844824"/>
            <a:ext cx="2664296" cy="129614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1"/>
            <a:r>
              <a:rPr lang="ru-RU" sz="1400" dirty="0" smtClean="0"/>
              <a:t>1. Разработка и внедрение СОП для работы регистраторов</a:t>
            </a:r>
          </a:p>
          <a:p>
            <a:pPr lvl="1"/>
            <a:r>
              <a:rPr lang="ru-RU" sz="1400" dirty="0" smtClean="0"/>
              <a:t>2. Систематизация </a:t>
            </a:r>
            <a:r>
              <a:rPr lang="ru-RU" sz="1400" dirty="0" err="1" smtClean="0"/>
              <a:t>картохранилища</a:t>
            </a:r>
            <a:endParaRPr lang="ru-RU" sz="1400" dirty="0"/>
          </a:p>
        </p:txBody>
      </p:sp>
      <p:sp>
        <p:nvSpPr>
          <p:cNvPr id="9" name="Скругленный прямоугольник 8"/>
          <p:cNvSpPr/>
          <p:nvPr/>
        </p:nvSpPr>
        <p:spPr>
          <a:xfrm>
            <a:off x="5436096" y="3573016"/>
            <a:ext cx="2592288"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400" dirty="0" smtClean="0"/>
              <a:t>Разработка и внедрение шаблонов поведения регистратора при обращении пациента</a:t>
            </a:r>
            <a:endParaRPr lang="ru-RU" sz="1400" dirty="0"/>
          </a:p>
        </p:txBody>
      </p:sp>
      <p:sp>
        <p:nvSpPr>
          <p:cNvPr id="10" name="Скругленный прямоугольник 9"/>
          <p:cNvSpPr/>
          <p:nvPr/>
        </p:nvSpPr>
        <p:spPr>
          <a:xfrm>
            <a:off x="5508104" y="4941168"/>
            <a:ext cx="2520280" cy="105841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400" dirty="0" smtClean="0"/>
              <a:t>Внесение предложений для технической службы портала  по созданию обратной связи с пациентом</a:t>
            </a:r>
            <a:endParaRPr lang="ru-RU"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688" y="0"/>
            <a:ext cx="8858312" cy="1285884"/>
          </a:xfrm>
        </p:spPr>
        <p:txBody>
          <a:bodyPr>
            <a:normAutofit fontScale="90000"/>
          </a:bodyPr>
          <a:lstStyle/>
          <a:p>
            <a:pPr algn="ctr"/>
            <a:r>
              <a:rPr lang="ru-RU" sz="2200" dirty="0" smtClean="0">
                <a:solidFill>
                  <a:srgbClr val="002060"/>
                </a:solidFill>
                <a:effectLst/>
                <a:latin typeface="Times New Roman" pitchFamily="18" charset="0"/>
                <a:cs typeface="Times New Roman" pitchFamily="18" charset="0"/>
              </a:rPr>
              <a:t/>
            </a:r>
            <a:br>
              <a:rPr lang="ru-RU" sz="2200" dirty="0" smtClean="0">
                <a:solidFill>
                  <a:srgbClr val="002060"/>
                </a:solidFill>
                <a:effectLst/>
                <a:latin typeface="Times New Roman" pitchFamily="18" charset="0"/>
                <a:cs typeface="Times New Roman" pitchFamily="18" charset="0"/>
              </a:rPr>
            </a:br>
            <a:r>
              <a:rPr lang="ru-RU" sz="3100" b="1" dirty="0" smtClean="0">
                <a:solidFill>
                  <a:srgbClr val="002060"/>
                </a:solidFill>
                <a:effectLst/>
                <a:latin typeface="Times New Roman" pitchFamily="18" charset="0"/>
                <a:cs typeface="Times New Roman" pitchFamily="18" charset="0"/>
              </a:rPr>
              <a:t>Этапы деятельности по реализации </a:t>
            </a:r>
            <a:br>
              <a:rPr lang="ru-RU" sz="3100" b="1" dirty="0" smtClean="0">
                <a:solidFill>
                  <a:srgbClr val="002060"/>
                </a:solidFill>
                <a:effectLst/>
                <a:latin typeface="Times New Roman" pitchFamily="18" charset="0"/>
                <a:cs typeface="Times New Roman" pitchFamily="18" charset="0"/>
              </a:rPr>
            </a:br>
            <a:r>
              <a:rPr lang="ru-RU" sz="3100" b="1" dirty="0" smtClean="0">
                <a:solidFill>
                  <a:srgbClr val="002060"/>
                </a:solidFill>
                <a:effectLst/>
                <a:latin typeface="Times New Roman" pitchFamily="18" charset="0"/>
                <a:cs typeface="Times New Roman" pitchFamily="18" charset="0"/>
              </a:rPr>
              <a:t>проекта ГОАУЗ «</a:t>
            </a:r>
            <a:r>
              <a:rPr lang="ru-RU" sz="3100" b="1" dirty="0" err="1" smtClean="0">
                <a:solidFill>
                  <a:srgbClr val="002060"/>
                </a:solidFill>
                <a:effectLst/>
                <a:latin typeface="Times New Roman" pitchFamily="18" charset="0"/>
                <a:cs typeface="Times New Roman" pitchFamily="18" charset="0"/>
              </a:rPr>
              <a:t>Апатитская</a:t>
            </a:r>
            <a:r>
              <a:rPr lang="ru-RU" sz="3100" b="1" dirty="0" smtClean="0">
                <a:solidFill>
                  <a:srgbClr val="002060"/>
                </a:solidFill>
                <a:effectLst/>
                <a:latin typeface="Times New Roman" pitchFamily="18" charset="0"/>
                <a:cs typeface="Times New Roman" pitchFamily="18" charset="0"/>
              </a:rPr>
              <a:t> СП»</a:t>
            </a:r>
            <a:r>
              <a:rPr lang="ru-RU" sz="3100" b="1" dirty="0" smtClean="0"/>
              <a:t/>
            </a:r>
            <a:br>
              <a:rPr lang="ru-RU" sz="3100" b="1" dirty="0" smtClean="0"/>
            </a:br>
            <a:endParaRPr lang="ru-RU" sz="3100" b="1" dirty="0"/>
          </a:p>
        </p:txBody>
      </p:sp>
      <p:graphicFrame>
        <p:nvGraphicFramePr>
          <p:cNvPr id="4" name="Содержимое 3"/>
          <p:cNvGraphicFramePr>
            <a:graphicFrameLocks noGrp="1"/>
          </p:cNvGraphicFramePr>
          <p:nvPr>
            <p:ph idx="1"/>
          </p:nvPr>
        </p:nvGraphicFramePr>
        <p:xfrm>
          <a:off x="457200" y="1142984"/>
          <a:ext cx="8229600"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Группа 4"/>
          <p:cNvGrpSpPr/>
          <p:nvPr/>
        </p:nvGrpSpPr>
        <p:grpSpPr>
          <a:xfrm>
            <a:off x="500034" y="5000636"/>
            <a:ext cx="1023158" cy="1461654"/>
            <a:chOff x="0" y="2535372"/>
            <a:chExt cx="1023158" cy="1461654"/>
          </a:xfrm>
        </p:grpSpPr>
        <p:sp>
          <p:nvSpPr>
            <p:cNvPr id="6" name="Нашивка 5"/>
            <p:cNvSpPr/>
            <p:nvPr/>
          </p:nvSpPr>
          <p:spPr>
            <a:xfrm rot="5400000">
              <a:off x="-219248" y="2754620"/>
              <a:ext cx="1461654" cy="1023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Нашивка 4"/>
            <p:cNvSpPr/>
            <p:nvPr/>
          </p:nvSpPr>
          <p:spPr>
            <a:xfrm>
              <a:off x="0" y="3046951"/>
              <a:ext cx="1023158" cy="438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dirty="0" smtClean="0"/>
            </a:p>
            <a:p>
              <a:pPr lvl="0" algn="ctr" defTabSz="222250" rtl="0">
                <a:lnSpc>
                  <a:spcPct val="90000"/>
                </a:lnSpc>
                <a:spcBef>
                  <a:spcPct val="0"/>
                </a:spcBef>
                <a:spcAft>
                  <a:spcPct val="35000"/>
                </a:spcAft>
              </a:pPr>
              <a:endParaRPr lang="ru-RU" sz="500" b="1" kern="1200" smtClean="0"/>
            </a:p>
            <a:p>
              <a:pPr lvl="0" algn="ctr" defTabSz="222250" rtl="0">
                <a:lnSpc>
                  <a:spcPct val="90000"/>
                </a:lnSpc>
                <a:spcBef>
                  <a:spcPct val="0"/>
                </a:spcBef>
                <a:spcAft>
                  <a:spcPct val="35000"/>
                </a:spcAft>
              </a:pPr>
              <a:endParaRPr lang="ru-RU" sz="500" b="1" kern="1200" dirty="0"/>
            </a:p>
          </p:txBody>
        </p:sp>
      </p:grpSp>
      <p:sp>
        <p:nvSpPr>
          <p:cNvPr id="10" name="Прямоугольник 9"/>
          <p:cNvSpPr/>
          <p:nvPr/>
        </p:nvSpPr>
        <p:spPr>
          <a:xfrm>
            <a:off x="1500166" y="5000636"/>
            <a:ext cx="7160038" cy="857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pPr>
            <a:endParaRPr lang="ru-RU" sz="1800" b="1" kern="1200" dirty="0">
              <a:solidFill>
                <a:srgbClr val="002060"/>
              </a:solidFill>
              <a:latin typeface="Times New Roman" pitchFamily="18" charset="0"/>
              <a:cs typeface="Times New Roman" pitchFamily="18" charset="0"/>
            </a:endParaRPr>
          </a:p>
        </p:txBody>
      </p:sp>
      <p:sp>
        <p:nvSpPr>
          <p:cNvPr id="12" name="Прямоугольник с двумя скругленными соседними углами 11"/>
          <p:cNvSpPr/>
          <p:nvPr/>
        </p:nvSpPr>
        <p:spPr>
          <a:xfrm rot="5400000">
            <a:off x="4960510" y="1540292"/>
            <a:ext cx="500065" cy="7277878"/>
          </a:xfrm>
          <a:prstGeom prst="round2SameRect">
            <a:avLst>
              <a:gd name="adj1" fmla="val 13774"/>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vert270"/>
          <a:lstStyle/>
          <a:p>
            <a:r>
              <a:rPr lang="ru-RU" b="1" dirty="0" smtClean="0">
                <a:solidFill>
                  <a:srgbClr val="002060"/>
                </a:solidFill>
                <a:latin typeface="Times New Roman" pitchFamily="18" charset="0"/>
                <a:cs typeface="Times New Roman" pitchFamily="18" charset="0"/>
              </a:rPr>
              <a:t>Проведено стартовое совещание рабочей группы</a:t>
            </a:r>
            <a:endParaRPr lang="ru-RU" b="1" dirty="0">
              <a:solidFill>
                <a:srgbClr val="002060"/>
              </a:solidFill>
              <a:latin typeface="Times New Roman" pitchFamily="18" charset="0"/>
              <a:cs typeface="Times New Roman" pitchFamily="18" charset="0"/>
            </a:endParaRPr>
          </a:p>
        </p:txBody>
      </p:sp>
      <p:sp>
        <p:nvSpPr>
          <p:cNvPr id="17" name="Прямоугольник с двумя скругленными соседними углами 16"/>
          <p:cNvSpPr/>
          <p:nvPr/>
        </p:nvSpPr>
        <p:spPr>
          <a:xfrm rot="5400000">
            <a:off x="4853353" y="2433267"/>
            <a:ext cx="714379" cy="7277878"/>
          </a:xfrm>
          <a:prstGeom prst="round2SameRect">
            <a:avLst>
              <a:gd name="adj1" fmla="val 13774"/>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vert270"/>
          <a:lstStyle/>
          <a:p>
            <a:r>
              <a:rPr lang="ru-RU" b="1" dirty="0" smtClean="0">
                <a:solidFill>
                  <a:srgbClr val="002060"/>
                </a:solidFill>
                <a:latin typeface="Times New Roman" pitchFamily="18" charset="0"/>
                <a:cs typeface="Times New Roman" pitchFamily="18" charset="0"/>
              </a:rPr>
              <a:t>Утвержден План мероприятий по достижению целевого состояния направлений (процессов) </a:t>
            </a:r>
            <a:endParaRPr lang="ru-RU" b="1" dirty="0">
              <a:solidFill>
                <a:srgbClr val="002060"/>
              </a:solidFill>
              <a:latin typeface="Times New Roman" pitchFamily="18" charset="0"/>
              <a:cs typeface="Times New Roman" pitchFamily="18" charset="0"/>
            </a:endParaRPr>
          </a:p>
        </p:txBody>
      </p:sp>
      <p:pic>
        <p:nvPicPr>
          <p:cNvPr id="13" name="Picture 2" descr="C:\Users\Врач_методист\Desktop\2748_v-krasnodarskom-krae-prodo.jpg"/>
          <p:cNvPicPr>
            <a:picLocks noChangeAspect="1" noChangeArrowheads="1"/>
          </p:cNvPicPr>
          <p:nvPr/>
        </p:nvPicPr>
        <p:blipFill>
          <a:blip r:embed="rId8" cstate="print"/>
          <a:srcRect/>
          <a:stretch>
            <a:fillRect/>
          </a:stretch>
        </p:blipFill>
        <p:spPr bwMode="auto">
          <a:xfrm>
            <a:off x="1" y="1"/>
            <a:ext cx="1475655" cy="96532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ru-RU" sz="2200" b="1" dirty="0" smtClean="0">
                <a:solidFill>
                  <a:srgbClr val="002060"/>
                </a:solidFill>
                <a:latin typeface="Times New Roman" pitchFamily="18" charset="0"/>
                <a:cs typeface="Times New Roman" pitchFamily="18" charset="0"/>
              </a:rPr>
              <a:t>Состав рабочей группы </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по реализации мероприятий по созданию </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Новой модели медицинской организации, </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оказывающей первичную медико-санитарную помощь </a:t>
            </a:r>
            <a:r>
              <a:rPr lang="ru-RU" b="1" dirty="0" smtClean="0">
                <a:solidFill>
                  <a:srgbClr val="002060"/>
                </a:solidFill>
                <a:latin typeface="Times New Roman" pitchFamily="18" charset="0"/>
                <a:cs typeface="Times New Roman" pitchFamily="18" charset="0"/>
              </a:rPr>
              <a:t/>
            </a:r>
            <a:br>
              <a:rPr lang="ru-RU" b="1" dirty="0" smtClean="0">
                <a:solidFill>
                  <a:srgbClr val="002060"/>
                </a:solidFill>
                <a:latin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normAutofit lnSpcReduction="10000"/>
          </a:bodyPr>
          <a:lstStyle/>
          <a:p>
            <a:endParaRPr lang="ru-RU" dirty="0" smtClean="0"/>
          </a:p>
          <a:p>
            <a:endParaRPr lang="ru-RU" dirty="0" smtClean="0"/>
          </a:p>
          <a:p>
            <a:endParaRPr lang="ru-RU" dirty="0" smtClean="0"/>
          </a:p>
          <a:p>
            <a:endParaRPr lang="ru-RU" dirty="0" smtClean="0"/>
          </a:p>
          <a:p>
            <a:pPr>
              <a:buNone/>
            </a:pPr>
            <a:endParaRPr lang="ru-RU" sz="2000" dirty="0" smtClean="0"/>
          </a:p>
          <a:p>
            <a:pPr>
              <a:buNone/>
            </a:pPr>
            <a:endParaRPr lang="ru-RU" sz="2000" dirty="0" smtClean="0"/>
          </a:p>
          <a:p>
            <a:pPr>
              <a:buNone/>
            </a:pPr>
            <a:r>
              <a:rPr lang="ru-RU" sz="2000" b="1" dirty="0" smtClean="0"/>
              <a:t>Члены рабочей группы:</a:t>
            </a:r>
          </a:p>
          <a:p>
            <a:r>
              <a:rPr lang="ru-RU" sz="2000" dirty="0" smtClean="0"/>
              <a:t>Королева Е.В.</a:t>
            </a:r>
          </a:p>
          <a:p>
            <a:r>
              <a:rPr lang="ru-RU" sz="2000" dirty="0" err="1" smtClean="0"/>
              <a:t>Богатырева</a:t>
            </a:r>
            <a:r>
              <a:rPr lang="ru-RU" sz="2000" dirty="0" smtClean="0"/>
              <a:t> Е.С.</a:t>
            </a:r>
          </a:p>
          <a:p>
            <a:r>
              <a:rPr lang="ru-RU" sz="2000" dirty="0" err="1" smtClean="0"/>
              <a:t>Гирина</a:t>
            </a:r>
            <a:r>
              <a:rPr lang="ru-RU" sz="2000" dirty="0" smtClean="0"/>
              <a:t> Д.О.</a:t>
            </a:r>
          </a:p>
          <a:p>
            <a:r>
              <a:rPr lang="ru-RU" sz="2000" dirty="0" err="1" smtClean="0"/>
              <a:t>Волянская</a:t>
            </a:r>
            <a:r>
              <a:rPr lang="ru-RU" sz="2000" dirty="0" smtClean="0"/>
              <a:t> М.В.</a:t>
            </a:r>
            <a:endParaRPr lang="ru-RU" sz="2000" dirty="0"/>
          </a:p>
        </p:txBody>
      </p:sp>
      <p:sp>
        <p:nvSpPr>
          <p:cNvPr id="4" name="Скругленный прямоугольник 3"/>
          <p:cNvSpPr/>
          <p:nvPr/>
        </p:nvSpPr>
        <p:spPr>
          <a:xfrm>
            <a:off x="3779912" y="1772816"/>
            <a:ext cx="1656184"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dirty="0" smtClean="0"/>
              <a:t>Руководитель </a:t>
            </a:r>
            <a:r>
              <a:rPr lang="ru-RU" sz="1600" dirty="0" err="1" smtClean="0"/>
              <a:t>Солодкая</a:t>
            </a:r>
            <a:r>
              <a:rPr lang="ru-RU" sz="1600" dirty="0" smtClean="0"/>
              <a:t> О.Е.</a:t>
            </a:r>
            <a:endParaRPr lang="ru-RU" sz="1600" dirty="0"/>
          </a:p>
        </p:txBody>
      </p:sp>
      <p:sp>
        <p:nvSpPr>
          <p:cNvPr id="7" name="Скругленный прямоугольник 6"/>
          <p:cNvSpPr/>
          <p:nvPr/>
        </p:nvSpPr>
        <p:spPr>
          <a:xfrm>
            <a:off x="6156176" y="2996952"/>
            <a:ext cx="1440160"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Ответственный за улучшение процессов в МО </a:t>
            </a:r>
            <a:r>
              <a:rPr lang="ru-RU" sz="1200" b="1" dirty="0" smtClean="0"/>
              <a:t>Колесник С.В.</a:t>
            </a:r>
            <a:endParaRPr lang="ru-RU" sz="1200" b="1" dirty="0"/>
          </a:p>
        </p:txBody>
      </p:sp>
      <p:sp>
        <p:nvSpPr>
          <p:cNvPr id="8" name="Скругленный прямоугольник 7"/>
          <p:cNvSpPr/>
          <p:nvPr/>
        </p:nvSpPr>
        <p:spPr>
          <a:xfrm>
            <a:off x="4644008" y="2996952"/>
            <a:ext cx="1440160"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Ответственный за информатизацию </a:t>
            </a:r>
            <a:r>
              <a:rPr lang="ru-RU" sz="1200" b="1" dirty="0" err="1" smtClean="0"/>
              <a:t>Жилиба</a:t>
            </a:r>
            <a:r>
              <a:rPr lang="ru-RU" sz="1200" b="1" dirty="0" smtClean="0"/>
              <a:t> О.В.</a:t>
            </a:r>
            <a:endParaRPr lang="ru-RU" sz="1200" b="1" dirty="0"/>
          </a:p>
        </p:txBody>
      </p:sp>
      <p:sp>
        <p:nvSpPr>
          <p:cNvPr id="9" name="Скругленный прямоугольник 8"/>
          <p:cNvSpPr/>
          <p:nvPr/>
        </p:nvSpPr>
        <p:spPr>
          <a:xfrm>
            <a:off x="3131840" y="2996952"/>
            <a:ext cx="1440160"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Ответственный за стандартизацию </a:t>
            </a:r>
            <a:r>
              <a:rPr lang="ru-RU" sz="1200" b="1" dirty="0" err="1" smtClean="0"/>
              <a:t>Шишаева</a:t>
            </a:r>
            <a:r>
              <a:rPr lang="ru-RU" sz="1200" b="1" dirty="0" smtClean="0"/>
              <a:t> С.П</a:t>
            </a:r>
            <a:r>
              <a:rPr lang="ru-RU" sz="1200" dirty="0" smtClean="0"/>
              <a:t>.</a:t>
            </a:r>
            <a:endParaRPr lang="ru-RU" sz="1200" dirty="0"/>
          </a:p>
        </p:txBody>
      </p:sp>
      <p:sp>
        <p:nvSpPr>
          <p:cNvPr id="10" name="Скругленный прямоугольник 9"/>
          <p:cNvSpPr/>
          <p:nvPr/>
        </p:nvSpPr>
        <p:spPr>
          <a:xfrm>
            <a:off x="1619672" y="2996952"/>
            <a:ext cx="1440160"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Ответственный за визуализацию </a:t>
            </a:r>
            <a:r>
              <a:rPr lang="ru-RU" sz="1200" b="1" dirty="0" smtClean="0"/>
              <a:t>Гусак О.В.</a:t>
            </a:r>
            <a:endParaRPr lang="ru-RU" sz="1200" b="1" dirty="0"/>
          </a:p>
        </p:txBody>
      </p:sp>
      <p:sp>
        <p:nvSpPr>
          <p:cNvPr id="11" name="Скругленный прямоугольник 10"/>
          <p:cNvSpPr/>
          <p:nvPr/>
        </p:nvSpPr>
        <p:spPr>
          <a:xfrm>
            <a:off x="179512" y="2996952"/>
            <a:ext cx="1368152"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Администратор </a:t>
            </a:r>
            <a:r>
              <a:rPr lang="ru-RU" sz="1200" b="1" dirty="0" err="1" smtClean="0"/>
              <a:t>Борейко</a:t>
            </a:r>
            <a:r>
              <a:rPr lang="ru-RU" sz="1200" b="1" dirty="0" smtClean="0"/>
              <a:t> О.М.</a:t>
            </a:r>
            <a:endParaRPr lang="ru-RU" sz="1200" b="1" dirty="0"/>
          </a:p>
        </p:txBody>
      </p:sp>
      <p:sp>
        <p:nvSpPr>
          <p:cNvPr id="12" name="Скругленный прямоугольник 11"/>
          <p:cNvSpPr/>
          <p:nvPr/>
        </p:nvSpPr>
        <p:spPr>
          <a:xfrm>
            <a:off x="7668344" y="2996952"/>
            <a:ext cx="1296144"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Секретарь </a:t>
            </a:r>
            <a:r>
              <a:rPr lang="ru-RU" sz="1200" b="1" dirty="0" smtClean="0"/>
              <a:t>Рябова С.Н.</a:t>
            </a:r>
            <a:endParaRPr lang="ru-RU" sz="1200" b="1" dirty="0"/>
          </a:p>
        </p:txBody>
      </p:sp>
      <p:pic>
        <p:nvPicPr>
          <p:cNvPr id="13" name="Picture 2" descr="C:\Users\Врач_методист\Desktop\2748_v-krasnodarskom-krae-prodo.jpg"/>
          <p:cNvPicPr>
            <a:picLocks noChangeAspect="1" noChangeArrowheads="1"/>
          </p:cNvPicPr>
          <p:nvPr/>
        </p:nvPicPr>
        <p:blipFill>
          <a:blip r:embed="rId4" cstate="print"/>
          <a:srcRect/>
          <a:stretch>
            <a:fillRect/>
          </a:stretch>
        </p:blipFill>
        <p:spPr bwMode="auto">
          <a:xfrm>
            <a:off x="1" y="1"/>
            <a:ext cx="1643042" cy="107482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rgbClr val="002060"/>
                </a:solidFill>
                <a:latin typeface="Times New Roman" pitchFamily="18" charset="0"/>
                <a:cs typeface="Times New Roman" pitchFamily="18" charset="0"/>
              </a:rPr>
              <a:t>Направления (процессы)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ГОАУЗ «</a:t>
            </a:r>
            <a:r>
              <a:rPr lang="ru-RU" sz="2800" b="1" dirty="0" err="1" smtClean="0">
                <a:solidFill>
                  <a:srgbClr val="002060"/>
                </a:solidFill>
                <a:latin typeface="Times New Roman" pitchFamily="18" charset="0"/>
                <a:cs typeface="Times New Roman" pitchFamily="18" charset="0"/>
              </a:rPr>
              <a:t>Апатитская</a:t>
            </a:r>
            <a:r>
              <a:rPr lang="ru-RU" sz="2800" b="1" dirty="0" smtClean="0">
                <a:solidFill>
                  <a:srgbClr val="002060"/>
                </a:solidFill>
                <a:latin typeface="Times New Roman" pitchFamily="18" charset="0"/>
                <a:cs typeface="Times New Roman" pitchFamily="18" charset="0"/>
              </a:rPr>
              <a:t> СП»,</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требующие оптимизации и совершенствования</a:t>
            </a:r>
            <a:endParaRPr lang="ru-RU" sz="2800" dirty="0"/>
          </a:p>
        </p:txBody>
      </p:sp>
      <p:sp>
        <p:nvSpPr>
          <p:cNvPr id="3" name="Содержимое 2"/>
          <p:cNvSpPr>
            <a:spLocks noGrp="1"/>
          </p:cNvSpPr>
          <p:nvPr>
            <p:ph idx="1"/>
          </p:nvPr>
        </p:nvSpPr>
        <p:spPr>
          <a:xfrm>
            <a:off x="457200" y="1916832"/>
            <a:ext cx="6203032" cy="4209331"/>
          </a:xfrm>
        </p:spPr>
        <p:txBody>
          <a:bodyPr>
            <a:normAutofit fontScale="92500"/>
          </a:bodyPr>
          <a:lstStyle/>
          <a:p>
            <a:r>
              <a:rPr lang="ru-RU" sz="2800" b="1" dirty="0" smtClean="0">
                <a:solidFill>
                  <a:srgbClr val="002060"/>
                </a:solidFill>
                <a:latin typeface="Times New Roman" pitchFamily="18" charset="0"/>
                <a:cs typeface="Times New Roman" pitchFamily="18" charset="0"/>
              </a:rPr>
              <a:t>Организация комфортных условий пребывания посетителей в поликлинике</a:t>
            </a:r>
          </a:p>
          <a:p>
            <a:endParaRPr lang="ru-RU" sz="2800" b="1" dirty="0" smtClean="0">
              <a:solidFill>
                <a:srgbClr val="002060"/>
              </a:solidFill>
              <a:latin typeface="Times New Roman" pitchFamily="18" charset="0"/>
              <a:cs typeface="Times New Roman" pitchFamily="18" charset="0"/>
            </a:endParaRPr>
          </a:p>
          <a:p>
            <a:r>
              <a:rPr lang="ru-RU" sz="2800" b="1" dirty="0" smtClean="0">
                <a:solidFill>
                  <a:srgbClr val="002060"/>
                </a:solidFill>
                <a:latin typeface="Times New Roman" pitchFamily="18" charset="0"/>
                <a:cs typeface="Times New Roman" pitchFamily="18" charset="0"/>
              </a:rPr>
              <a:t>Оптимизация работы регистратуры</a:t>
            </a:r>
          </a:p>
          <a:p>
            <a:endParaRPr lang="ru-RU" sz="2800" b="1" dirty="0" smtClean="0">
              <a:solidFill>
                <a:srgbClr val="002060"/>
              </a:solidFill>
              <a:latin typeface="Times New Roman" pitchFamily="18" charset="0"/>
              <a:cs typeface="Times New Roman" pitchFamily="18" charset="0"/>
            </a:endParaRPr>
          </a:p>
          <a:p>
            <a:r>
              <a:rPr lang="ru-RU" sz="2800" b="1" dirty="0" smtClean="0">
                <a:solidFill>
                  <a:srgbClr val="002060"/>
                </a:solidFill>
                <a:latin typeface="Times New Roman" pitchFamily="18" charset="0"/>
                <a:cs typeface="Times New Roman" pitchFamily="18" charset="0"/>
              </a:rPr>
              <a:t>Организация (совершенствование) системы навигации в поликлинике</a:t>
            </a:r>
            <a:endParaRPr lang="ru-RU" sz="2800" dirty="0"/>
          </a:p>
        </p:txBody>
      </p:sp>
      <p:pic>
        <p:nvPicPr>
          <p:cNvPr id="4" name="Picture 2" descr="C:\Users\Врач_методист\Desktop\2748_v-krasnodarskom-krae-prodo.jpg"/>
          <p:cNvPicPr>
            <a:picLocks noChangeAspect="1" noChangeArrowheads="1"/>
          </p:cNvPicPr>
          <p:nvPr/>
        </p:nvPicPr>
        <p:blipFill>
          <a:blip r:embed="rId3" cstate="print"/>
          <a:srcRect/>
          <a:stretch>
            <a:fillRect/>
          </a:stretch>
        </p:blipFill>
        <p:spPr bwMode="auto">
          <a:xfrm>
            <a:off x="1" y="1"/>
            <a:ext cx="1643042" cy="107482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8"/>
            <a:ext cx="8003232" cy="1143000"/>
          </a:xfrm>
        </p:spPr>
        <p:txBody>
          <a:bodyPr>
            <a:noAutofit/>
          </a:bodyPr>
          <a:lstStyle/>
          <a:p>
            <a:r>
              <a:rPr lang="ru-RU" sz="2800" b="1" dirty="0" smtClean="0">
                <a:solidFill>
                  <a:srgbClr val="002060"/>
                </a:solidFill>
                <a:latin typeface="Times New Roman" pitchFamily="18" charset="0"/>
                <a:cs typeface="Times New Roman" pitchFamily="18" charset="0"/>
              </a:rPr>
              <a:t>Анализ проблем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с учетом результатов анкетирования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сотрудников и пациентов </a:t>
            </a:r>
            <a:endParaRPr lang="ru-RU" sz="2800" dirty="0"/>
          </a:p>
        </p:txBody>
      </p:sp>
      <p:pic>
        <p:nvPicPr>
          <p:cNvPr id="5" name="Содержимое 4" descr="1553514689.jpg"/>
          <p:cNvPicPr>
            <a:picLocks noGrp="1" noChangeAspect="1"/>
          </p:cNvPicPr>
          <p:nvPr>
            <p:ph idx="1"/>
          </p:nvPr>
        </p:nvPicPr>
        <p:blipFill>
          <a:blip r:embed="rId3" cstate="print"/>
          <a:stretch>
            <a:fillRect/>
          </a:stretch>
        </p:blipFill>
        <p:spPr>
          <a:xfrm>
            <a:off x="1979712" y="1772816"/>
            <a:ext cx="2687006" cy="2016224"/>
          </a:xfrm>
        </p:spPr>
      </p:pic>
      <p:sp>
        <p:nvSpPr>
          <p:cNvPr id="4" name="Прямоугольник 3"/>
          <p:cNvSpPr/>
          <p:nvPr/>
        </p:nvSpPr>
        <p:spPr>
          <a:xfrm>
            <a:off x="107504" y="1556792"/>
            <a:ext cx="2664296" cy="93610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dirty="0" smtClean="0">
                <a:latin typeface="Times New Roman" pitchFamily="18" charset="0"/>
                <a:cs typeface="Times New Roman" pitchFamily="18" charset="0"/>
              </a:rPr>
              <a:t>Сокращение времени ожидания и обслуживания в регистратуре</a:t>
            </a:r>
            <a:endParaRPr lang="ru-RU" sz="1400" dirty="0">
              <a:latin typeface="Times New Roman" pitchFamily="18" charset="0"/>
              <a:cs typeface="Times New Roman" pitchFamily="18" charset="0"/>
            </a:endParaRPr>
          </a:p>
        </p:txBody>
      </p:sp>
      <p:pic>
        <p:nvPicPr>
          <p:cNvPr id="6" name="Picture 5" descr="C:\Users\Врач_методист\Desktop\Бережливая поликлиника\2020\Фотофиксация\Оптимизация работы регистратуры\Было\IMG_4326.JPG"/>
          <p:cNvPicPr>
            <a:picLocks noChangeAspect="1" noChangeArrowheads="1"/>
          </p:cNvPicPr>
          <p:nvPr/>
        </p:nvPicPr>
        <p:blipFill>
          <a:blip r:embed="rId4" cstate="print"/>
          <a:srcRect/>
          <a:stretch>
            <a:fillRect/>
          </a:stretch>
        </p:blipFill>
        <p:spPr bwMode="auto">
          <a:xfrm>
            <a:off x="1943709" y="4725143"/>
            <a:ext cx="2628291" cy="1752195"/>
          </a:xfrm>
          <a:prstGeom prst="rect">
            <a:avLst/>
          </a:prstGeom>
          <a:noFill/>
        </p:spPr>
      </p:pic>
      <p:sp>
        <p:nvSpPr>
          <p:cNvPr id="7" name="Прямоугольник 6"/>
          <p:cNvSpPr/>
          <p:nvPr/>
        </p:nvSpPr>
        <p:spPr>
          <a:xfrm>
            <a:off x="323528" y="3789040"/>
            <a:ext cx="2664296" cy="1152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smtClean="0">
                <a:latin typeface="Times New Roman" pitchFamily="18" charset="0"/>
                <a:cs typeface="Times New Roman" pitchFamily="18" charset="0"/>
              </a:rPr>
              <a:t>Сокращение времени оформления амбулаторной карты пациента при обращении в регистратуру</a:t>
            </a:r>
            <a:endParaRPr lang="ru-RU" sz="1400" dirty="0">
              <a:latin typeface="Times New Roman" pitchFamily="18" charset="0"/>
              <a:cs typeface="Times New Roman" pitchFamily="18" charset="0"/>
            </a:endParaRPr>
          </a:p>
        </p:txBody>
      </p:sp>
      <p:pic>
        <p:nvPicPr>
          <p:cNvPr id="1026" name="Picture 2" descr="C:\Users\Oksana\Desktop\Новая поликлиника\28-04-2021_12-51-59\1.jpg"/>
          <p:cNvPicPr>
            <a:picLocks noChangeAspect="1" noChangeArrowheads="1"/>
          </p:cNvPicPr>
          <p:nvPr/>
        </p:nvPicPr>
        <p:blipFill>
          <a:blip r:embed="rId5" cstate="print"/>
          <a:srcRect/>
          <a:stretch>
            <a:fillRect/>
          </a:stretch>
        </p:blipFill>
        <p:spPr bwMode="auto">
          <a:xfrm>
            <a:off x="4788023" y="3933056"/>
            <a:ext cx="3156869" cy="2664296"/>
          </a:xfrm>
          <a:prstGeom prst="rect">
            <a:avLst/>
          </a:prstGeom>
          <a:noFill/>
        </p:spPr>
      </p:pic>
      <p:pic>
        <p:nvPicPr>
          <p:cNvPr id="1027" name="Picture 3" descr="C:\Users\Oksana\Desktop\Новая поликлиника\28-04-2021_12-51-59\image-28-04-21-12-51-1.jpg"/>
          <p:cNvPicPr>
            <a:picLocks noChangeAspect="1" noChangeArrowheads="1"/>
          </p:cNvPicPr>
          <p:nvPr/>
        </p:nvPicPr>
        <p:blipFill>
          <a:blip r:embed="rId6" cstate="print"/>
          <a:srcRect/>
          <a:stretch>
            <a:fillRect/>
          </a:stretch>
        </p:blipFill>
        <p:spPr bwMode="auto">
          <a:xfrm>
            <a:off x="5508104" y="2132856"/>
            <a:ext cx="3411286" cy="2462654"/>
          </a:xfrm>
          <a:prstGeom prst="rect">
            <a:avLst/>
          </a:prstGeom>
          <a:noFill/>
        </p:spPr>
      </p:pic>
      <p:sp>
        <p:nvSpPr>
          <p:cNvPr id="8" name="Прямоугольник 7"/>
          <p:cNvSpPr/>
          <p:nvPr/>
        </p:nvSpPr>
        <p:spPr>
          <a:xfrm>
            <a:off x="7092280" y="1196752"/>
            <a:ext cx="194421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smtClean="0">
                <a:latin typeface="Times New Roman" pitchFamily="18" charset="0"/>
                <a:cs typeface="Times New Roman" pitchFamily="18" charset="0"/>
              </a:rPr>
              <a:t>Комфортное пребывание в учреждении</a:t>
            </a:r>
            <a:endParaRPr lang="ru-RU" sz="1400" dirty="0">
              <a:latin typeface="Times New Roman" pitchFamily="18" charset="0"/>
              <a:cs typeface="Times New Roman" pitchFamily="18" charset="0"/>
            </a:endParaRPr>
          </a:p>
        </p:txBody>
      </p:sp>
      <p:pic>
        <p:nvPicPr>
          <p:cNvPr id="10" name="Picture 2" descr="C:\Users\Врач_методист\Desktop\2748_v-krasnodarskom-krae-prodo.jpg"/>
          <p:cNvPicPr>
            <a:picLocks noChangeAspect="1" noChangeArrowheads="1"/>
          </p:cNvPicPr>
          <p:nvPr/>
        </p:nvPicPr>
        <p:blipFill>
          <a:blip r:embed="rId7" cstate="print"/>
          <a:srcRect/>
          <a:stretch>
            <a:fillRect/>
          </a:stretch>
        </p:blipFill>
        <p:spPr bwMode="auto">
          <a:xfrm>
            <a:off x="1" y="1"/>
            <a:ext cx="1643042" cy="107482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smtClean="0"/>
          </a:p>
          <a:p>
            <a:endParaRPr lang="ru-RU" dirty="0"/>
          </a:p>
        </p:txBody>
      </p:sp>
      <p:pic>
        <p:nvPicPr>
          <p:cNvPr id="2051" name="Picture 3" descr="C:\Users\Oksana\Desktop\Новая поликлиника\карта 1.jpg"/>
          <p:cNvPicPr>
            <a:picLocks noChangeAspect="1" noChangeArrowheads="1"/>
          </p:cNvPicPr>
          <p:nvPr/>
        </p:nvPicPr>
        <p:blipFill>
          <a:blip r:embed="rId2" cstate="print"/>
          <a:srcRect/>
          <a:stretch>
            <a:fillRect/>
          </a:stretch>
        </p:blipFill>
        <p:spPr bwMode="auto">
          <a:xfrm>
            <a:off x="179512" y="404664"/>
            <a:ext cx="8741437" cy="5887569"/>
          </a:xfrm>
          <a:prstGeom prst="rect">
            <a:avLst/>
          </a:prstGeom>
          <a:noFill/>
        </p:spPr>
      </p:pic>
      <p:pic>
        <p:nvPicPr>
          <p:cNvPr id="4" name="Picture 2" descr="C:\Users\Врач_методист\Desktop\2748_v-krasnodarskom-krae-prodo.jpg"/>
          <p:cNvPicPr>
            <a:picLocks noChangeAspect="1" noChangeArrowheads="1"/>
          </p:cNvPicPr>
          <p:nvPr/>
        </p:nvPicPr>
        <p:blipFill>
          <a:blip r:embed="rId3" cstate="print"/>
          <a:srcRect/>
          <a:stretch>
            <a:fillRect/>
          </a:stretch>
        </p:blipFill>
        <p:spPr bwMode="auto">
          <a:xfrm>
            <a:off x="7500958" y="5783177"/>
            <a:ext cx="1643042" cy="107482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704856" cy="1143000"/>
          </a:xfrm>
        </p:spPr>
        <p:txBody>
          <a:bodyPr>
            <a:noAutofit/>
          </a:bodyPr>
          <a:lstStyle/>
          <a:p>
            <a:r>
              <a:rPr lang="ru-RU" sz="2400" b="1" dirty="0" smtClean="0">
                <a:solidFill>
                  <a:srgbClr val="002060"/>
                </a:solidFill>
                <a:latin typeface="Times New Roman" pitchFamily="18" charset="0"/>
                <a:cs typeface="Times New Roman" pitchFamily="18" charset="0"/>
              </a:rPr>
              <a:t>Анализ текущего состояния  - </a:t>
            </a:r>
            <a:br>
              <a:rPr lang="ru-RU" sz="2400" b="1"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Время ожидания и обслуживание пациентов в регистратуре</a:t>
            </a:r>
            <a:endParaRPr lang="ru-RU" sz="2400" dirty="0"/>
          </a:p>
        </p:txBody>
      </p:sp>
      <p:graphicFrame>
        <p:nvGraphicFramePr>
          <p:cNvPr id="4" name="Содержимое 3"/>
          <p:cNvGraphicFramePr>
            <a:graphicFrameLocks noGrp="1"/>
          </p:cNvGraphicFramePr>
          <p:nvPr>
            <p:ph idx="1"/>
          </p:nvPr>
        </p:nvGraphicFramePr>
        <p:xfrm>
          <a:off x="323528" y="1412776"/>
          <a:ext cx="8352928" cy="5238817"/>
        </p:xfrm>
        <a:graphic>
          <a:graphicData uri="http://schemas.openxmlformats.org/drawingml/2006/table">
            <a:tbl>
              <a:tblPr firstRow="1" bandRow="1">
                <a:tableStyleId>{5C22544A-7EE6-4342-B048-85BDC9FD1C3A}</a:tableStyleId>
              </a:tblPr>
              <a:tblGrid>
                <a:gridCol w="2088232"/>
                <a:gridCol w="2088232"/>
                <a:gridCol w="2088232"/>
                <a:gridCol w="2088232"/>
              </a:tblGrid>
              <a:tr h="531011">
                <a:tc>
                  <a:txBody>
                    <a:bodyPr/>
                    <a:lstStyle/>
                    <a:p>
                      <a:pPr algn="ctr">
                        <a:lnSpc>
                          <a:spcPct val="115000"/>
                        </a:lnSpc>
                        <a:spcAft>
                          <a:spcPts val="0"/>
                        </a:spcAft>
                      </a:pPr>
                      <a:r>
                        <a:rPr lang="ru-RU" sz="1400" dirty="0">
                          <a:latin typeface="Times New Roman"/>
                          <a:ea typeface="Times New Roman"/>
                          <a:cs typeface="Times New Roman"/>
                        </a:rPr>
                        <a:t>Проблемы</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400" dirty="0">
                          <a:latin typeface="Times New Roman"/>
                          <a:ea typeface="Times New Roman"/>
                          <a:cs typeface="Times New Roman"/>
                        </a:rPr>
                        <a:t>Решение</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400" dirty="0">
                          <a:latin typeface="Times New Roman"/>
                          <a:ea typeface="Times New Roman"/>
                          <a:cs typeface="Times New Roman"/>
                        </a:rPr>
                        <a:t>Эффект</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400" dirty="0" smtClean="0">
                          <a:latin typeface="Times New Roman"/>
                          <a:ea typeface="Times New Roman"/>
                          <a:cs typeface="Times New Roman"/>
                        </a:rPr>
                        <a:t> Общий результат</a:t>
                      </a:r>
                      <a:endParaRPr lang="ru-RU" sz="1100" dirty="0">
                        <a:latin typeface="Calibri"/>
                        <a:ea typeface="Times New Roman"/>
                        <a:cs typeface="Times New Roman"/>
                      </a:endParaRPr>
                    </a:p>
                  </a:txBody>
                  <a:tcPr marL="68580" marR="68580" marT="0" marB="0"/>
                </a:tc>
              </a:tr>
              <a:tr h="1331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Times New Roman"/>
                          <a:cs typeface="Times New Roman"/>
                        </a:rPr>
                        <a:t>Длительный процесс  </a:t>
                      </a:r>
                      <a:r>
                        <a:rPr lang="ru-RU" sz="1400" smtClean="0">
                          <a:latin typeface="Times New Roman"/>
                          <a:ea typeface="Times New Roman"/>
                          <a:cs typeface="Times New Roman"/>
                        </a:rPr>
                        <a:t>ожидания, записи </a:t>
                      </a:r>
                      <a:r>
                        <a:rPr lang="ru-RU" sz="1400" dirty="0" smtClean="0">
                          <a:latin typeface="Times New Roman"/>
                          <a:ea typeface="Times New Roman"/>
                          <a:cs typeface="Times New Roman"/>
                        </a:rPr>
                        <a:t>и оформления первичной документации при обращении в регистратуру, более  1000-1200 сек (15-20 минут)</a:t>
                      </a:r>
                      <a:endParaRPr lang="ru-RU" sz="1400" dirty="0" smtClean="0">
                        <a:latin typeface="+mn-lt"/>
                        <a:ea typeface="Times New Roman"/>
                        <a:cs typeface="Times New Roman"/>
                      </a:endParaRPr>
                    </a:p>
                    <a:p>
                      <a:endParaRPr lang="ru-RU" sz="1400" dirty="0"/>
                    </a:p>
                  </a:txBody>
                  <a:tcPr/>
                </a:tc>
                <a:tc>
                  <a:txBody>
                    <a:bodyPr/>
                    <a:lstStyle/>
                    <a:p>
                      <a:r>
                        <a:rPr lang="ru-RU" sz="1400" dirty="0" smtClean="0"/>
                        <a:t>-2й оператор – администратор </a:t>
                      </a:r>
                    </a:p>
                    <a:p>
                      <a:pPr>
                        <a:buFontTx/>
                        <a:buChar char="-"/>
                      </a:pPr>
                      <a:r>
                        <a:rPr lang="ru-RU" sz="1400" dirty="0" smtClean="0"/>
                        <a:t>Модернизация картотеки</a:t>
                      </a:r>
                    </a:p>
                    <a:p>
                      <a:pPr>
                        <a:buFontTx/>
                        <a:buChar char="-"/>
                      </a:pPr>
                      <a:r>
                        <a:rPr lang="ru-RU" sz="1400" dirty="0" smtClean="0"/>
                        <a:t>Запрос у МЗ </a:t>
                      </a:r>
                      <a:r>
                        <a:rPr lang="ru-RU" sz="1400" dirty="0" err="1" smtClean="0"/>
                        <a:t>инфомата</a:t>
                      </a:r>
                      <a:endParaRPr lang="ru-RU" sz="1400" dirty="0"/>
                    </a:p>
                  </a:txBody>
                  <a:tcPr/>
                </a:tc>
                <a:tc>
                  <a:txBody>
                    <a:bodyPr/>
                    <a:lstStyle/>
                    <a:p>
                      <a:pPr>
                        <a:buFontTx/>
                        <a:buChar char="-"/>
                      </a:pPr>
                      <a:r>
                        <a:rPr lang="ru-RU" sz="1400" dirty="0" smtClean="0"/>
                        <a:t>Оформление талона</a:t>
                      </a:r>
                      <a:r>
                        <a:rPr lang="ru-RU" sz="1400" baseline="0" dirty="0" smtClean="0"/>
                        <a:t> и карты происходит быстрее</a:t>
                      </a:r>
                    </a:p>
                    <a:p>
                      <a:pPr>
                        <a:buFontTx/>
                        <a:buChar char="-"/>
                      </a:pPr>
                      <a:r>
                        <a:rPr lang="ru-RU" sz="1400" baseline="0" dirty="0" smtClean="0"/>
                        <a:t>Медицинская документация в быстром доступе</a:t>
                      </a:r>
                      <a:endParaRPr lang="ru-RU" sz="1400" dirty="0"/>
                    </a:p>
                  </a:txBody>
                  <a:tcPr/>
                </a:tc>
                <a:tc rowSpan="3">
                  <a:txBody>
                    <a:bodyPr/>
                    <a:lstStyle/>
                    <a:p>
                      <a:endParaRPr kumimoji="0" lang="ru-RU" sz="1100" kern="1200" dirty="0" smtClean="0">
                        <a:solidFill>
                          <a:schemeClr val="dk1"/>
                        </a:solidFill>
                        <a:latin typeface="Times New Roman" pitchFamily="18" charset="0"/>
                        <a:ea typeface="+mn-ea"/>
                        <a:cs typeface="Times New Roman" pitchFamily="18" charset="0"/>
                      </a:endParaRPr>
                    </a:p>
                    <a:p>
                      <a:endParaRPr kumimoji="0" lang="ru-RU" sz="1100" kern="1200" dirty="0" smtClean="0">
                        <a:solidFill>
                          <a:schemeClr val="dk1"/>
                        </a:solidFill>
                        <a:latin typeface="Times New Roman" pitchFamily="18" charset="0"/>
                        <a:ea typeface="+mn-ea"/>
                        <a:cs typeface="Times New Roman" pitchFamily="18" charset="0"/>
                      </a:endParaRPr>
                    </a:p>
                    <a:p>
                      <a:r>
                        <a:rPr kumimoji="0" lang="ru-RU" sz="1100" kern="1200" dirty="0" smtClean="0">
                          <a:solidFill>
                            <a:schemeClr val="dk1"/>
                          </a:solidFill>
                          <a:latin typeface="Times New Roman" pitchFamily="18" charset="0"/>
                          <a:ea typeface="+mn-ea"/>
                          <a:cs typeface="Times New Roman" pitchFamily="18" charset="0"/>
                        </a:rPr>
                        <a:t>1</a:t>
                      </a:r>
                      <a:r>
                        <a:rPr kumimoji="0" lang="ru-RU" sz="1400" kern="1200" dirty="0" smtClean="0">
                          <a:solidFill>
                            <a:schemeClr val="dk1"/>
                          </a:solidFill>
                          <a:latin typeface="Times New Roman" pitchFamily="18" charset="0"/>
                          <a:ea typeface="+mn-ea"/>
                          <a:cs typeface="Times New Roman" pitchFamily="18" charset="0"/>
                        </a:rPr>
                        <a:t>. Сокращение времени ожидания пациента в регистратуре до 500-600сек (8-10 минут).</a:t>
                      </a:r>
                    </a:p>
                    <a:p>
                      <a:r>
                        <a:rPr kumimoji="0" lang="ru-RU" sz="1400" kern="1200" dirty="0" smtClean="0">
                          <a:solidFill>
                            <a:schemeClr val="dk1"/>
                          </a:solidFill>
                          <a:latin typeface="Times New Roman" pitchFamily="18" charset="0"/>
                          <a:ea typeface="+mn-ea"/>
                          <a:cs typeface="Times New Roman" pitchFamily="18" charset="0"/>
                        </a:rPr>
                        <a:t>2. Сокращение времени оформления медицинской документации до 120-180 сек (2-3 минут).</a:t>
                      </a:r>
                    </a:p>
                    <a:p>
                      <a:r>
                        <a:rPr kumimoji="0" lang="ru-RU" sz="1400" kern="1200" dirty="0" smtClean="0">
                          <a:solidFill>
                            <a:schemeClr val="dk1"/>
                          </a:solidFill>
                          <a:latin typeface="Times New Roman" pitchFamily="18" charset="0"/>
                          <a:ea typeface="+mn-ea"/>
                          <a:cs typeface="Times New Roman" pitchFamily="18" charset="0"/>
                        </a:rPr>
                        <a:t>3. Повышение удовлетворенности пациентов учреждения.</a:t>
                      </a:r>
                      <a:endParaRPr lang="ru-RU" sz="1400" dirty="0">
                        <a:latin typeface="Times New Roman" pitchFamily="18" charset="0"/>
                        <a:cs typeface="Times New Roman" pitchFamily="18" charset="0"/>
                      </a:endParaRPr>
                    </a:p>
                  </a:txBody>
                  <a:tcPr/>
                </a:tc>
              </a:tr>
              <a:tr h="851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itchFamily="18" charset="0"/>
                          <a:ea typeface="Times New Roman"/>
                          <a:cs typeface="Times New Roman" pitchFamily="18" charset="0"/>
                        </a:rPr>
                        <a:t>Отсутствие удобной эргономики на рабочих местах </a:t>
                      </a:r>
                      <a:r>
                        <a:rPr lang="ru-RU" sz="1400" dirty="0" smtClean="0"/>
                        <a:t>операторов -администраторов</a:t>
                      </a:r>
                      <a:endParaRPr lang="ru-RU" sz="1400" dirty="0"/>
                    </a:p>
                  </a:txBody>
                  <a:tcPr/>
                </a:tc>
                <a:tc>
                  <a:txBody>
                    <a:bodyPr/>
                    <a:lstStyle/>
                    <a:p>
                      <a:r>
                        <a:rPr lang="ru-RU" sz="1400" dirty="0" smtClean="0">
                          <a:solidFill>
                            <a:srgbClr val="000000"/>
                          </a:solidFill>
                          <a:latin typeface="Times New Roman" pitchFamily="18" charset="0"/>
                          <a:ea typeface="Times New Roman"/>
                          <a:cs typeface="Times New Roman" pitchFamily="18" charset="0"/>
                        </a:rPr>
                        <a:t>Организация рабочего места </a:t>
                      </a:r>
                      <a:r>
                        <a:rPr lang="ru-RU" sz="1400" dirty="0" smtClean="0"/>
                        <a:t>оператора -администратора</a:t>
                      </a:r>
                      <a:endParaRPr lang="ru-RU" sz="1400" dirty="0"/>
                    </a:p>
                  </a:txBody>
                  <a:tcPr/>
                </a:tc>
                <a:tc>
                  <a:txBody>
                    <a:bodyPr/>
                    <a:lstStyle/>
                    <a:p>
                      <a:r>
                        <a:rPr lang="ru-RU" sz="1400" dirty="0" smtClean="0"/>
                        <a:t>Удобство работы оператора -администратора</a:t>
                      </a:r>
                      <a:endParaRPr lang="ru-RU" sz="1400" dirty="0"/>
                    </a:p>
                  </a:txBody>
                  <a:tcPr/>
                </a:tc>
                <a:tc vMerge="1">
                  <a:txBody>
                    <a:bodyPr/>
                    <a:lstStyle/>
                    <a:p>
                      <a:endParaRPr lang="ru-RU" sz="1100" dirty="0"/>
                    </a:p>
                  </a:txBody>
                  <a:tcPr/>
                </a:tc>
              </a:tr>
              <a:tr h="1751246">
                <a:tc>
                  <a:txBody>
                    <a:bodyPr/>
                    <a:lstStyle/>
                    <a:p>
                      <a:pPr>
                        <a:lnSpc>
                          <a:spcPct val="115000"/>
                        </a:lnSpc>
                        <a:spcAft>
                          <a:spcPts val="0"/>
                        </a:spcAft>
                      </a:pPr>
                      <a:r>
                        <a:rPr lang="ru-RU" sz="1400" dirty="0" smtClean="0">
                          <a:latin typeface="Times New Roman" pitchFamily="18" charset="0"/>
                          <a:ea typeface="Times New Roman"/>
                          <a:cs typeface="Times New Roman" pitchFamily="18" charset="0"/>
                        </a:rPr>
                        <a:t>Упорядочение движения амбулаторных карт в потоке «Регистратура-Кабинет врачебного приема -Регистратура». </a:t>
                      </a: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itchFamily="18" charset="0"/>
                          <a:ea typeface="Times New Roman"/>
                          <a:cs typeface="Times New Roman" pitchFamily="18" charset="0"/>
                        </a:rPr>
                        <a:t>Соблюдение возврата медицинской документации в регистратуру после завершения приема</a:t>
                      </a:r>
                    </a:p>
                    <a:p>
                      <a:endParaRPr lang="ru-RU" sz="1400" dirty="0"/>
                    </a:p>
                  </a:txBody>
                  <a:tcPr/>
                </a:tc>
                <a:tc>
                  <a:txBody>
                    <a:bodyPr/>
                    <a:lstStyle/>
                    <a:p>
                      <a:r>
                        <a:rPr lang="ru-RU" sz="1400" dirty="0" smtClean="0">
                          <a:latin typeface="Times New Roman" pitchFamily="18" charset="0"/>
                          <a:ea typeface="Times New Roman"/>
                          <a:cs typeface="Times New Roman" pitchFamily="18" charset="0"/>
                        </a:rPr>
                        <a:t>Сокращение времени поиска медицинской документации при обращении пациента.</a:t>
                      </a:r>
                      <a:endParaRPr lang="ru-RU" sz="1400" dirty="0"/>
                    </a:p>
                  </a:txBody>
                  <a:tcPr/>
                </a:tc>
                <a:tc vMerge="1">
                  <a:txBody>
                    <a:bodyPr/>
                    <a:lstStyle/>
                    <a:p>
                      <a:endParaRPr lang="ru-RU" sz="1100" dirty="0"/>
                    </a:p>
                  </a:txBody>
                  <a:tcPr/>
                </a:tc>
              </a:tr>
            </a:tbl>
          </a:graphicData>
        </a:graphic>
      </p:graphicFrame>
      <p:pic>
        <p:nvPicPr>
          <p:cNvPr id="5" name="Picture 2" descr="C:\Users\Врач_методист\Desktop\2748_v-krasnodarskom-krae-prodo.jpg"/>
          <p:cNvPicPr>
            <a:picLocks noChangeAspect="1" noChangeArrowheads="1"/>
          </p:cNvPicPr>
          <p:nvPr/>
        </p:nvPicPr>
        <p:blipFill>
          <a:blip r:embed="rId3" cstate="print"/>
          <a:srcRect/>
          <a:stretch>
            <a:fillRect/>
          </a:stretch>
        </p:blipFill>
        <p:spPr bwMode="auto">
          <a:xfrm>
            <a:off x="1" y="1"/>
            <a:ext cx="1643042" cy="107482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1484</TotalTime>
  <Words>457</Words>
  <Application>Microsoft Office PowerPoint</Application>
  <PresentationFormat>Экран (4:3)</PresentationFormat>
  <Paragraphs>110</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Создание новой модели медицинской организации,  оказывающей первичную  медико-санитарную помощь  «Сокращение времени ожидания получения услуги в регистратуре» </vt:lpstr>
      <vt:lpstr>Проект "Новая поликлиника" </vt:lpstr>
      <vt:lpstr>Проблемы медицинской организации,  которые можно решить с помощью проекта «Новая поликлиника»</vt:lpstr>
      <vt:lpstr> Этапы деятельности по реализации  проекта ГОАУЗ «Апатитская СП» </vt:lpstr>
      <vt:lpstr>Состав рабочей группы  по реализации мероприятий по созданию  Новой модели медицинской организации,  оказывающей первичную медико-санитарную помощь  </vt:lpstr>
      <vt:lpstr>Направления (процессы)  ГОАУЗ «Апатитская СП», требующие оптимизации и совершенствования</vt:lpstr>
      <vt:lpstr>Анализ проблем  с учетом результатов анкетирования  сотрудников и пациентов </vt:lpstr>
      <vt:lpstr>Слайд 8</vt:lpstr>
      <vt:lpstr>Анализ текущего состояния  -  Время ожидания и обслуживание пациентов в регистратуре</vt:lpstr>
      <vt:lpstr>Комфортное пребывание  в учреждении</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новой модели медицинской организации,  оказывающей первичную  медико-санитарную помощь»</dc:title>
  <dc:creator>Oksana</dc:creator>
  <cp:lastModifiedBy>Oksana</cp:lastModifiedBy>
  <cp:revision>35</cp:revision>
  <dcterms:created xsi:type="dcterms:W3CDTF">2021-05-12T10:58:10Z</dcterms:created>
  <dcterms:modified xsi:type="dcterms:W3CDTF">2021-11-29T11:57:52Z</dcterms:modified>
</cp:coreProperties>
</file>